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Lst>
  <p:notesMasterIdLst>
    <p:notesMasterId r:id="rId26"/>
  </p:notesMasterIdLst>
  <p:sldIdLst>
    <p:sldId id="272" r:id="rId2"/>
    <p:sldId id="286" r:id="rId3"/>
    <p:sldId id="296" r:id="rId4"/>
    <p:sldId id="297" r:id="rId5"/>
    <p:sldId id="319" r:id="rId6"/>
    <p:sldId id="298" r:id="rId7"/>
    <p:sldId id="295" r:id="rId8"/>
    <p:sldId id="300" r:id="rId9"/>
    <p:sldId id="301" r:id="rId10"/>
    <p:sldId id="299" r:id="rId11"/>
    <p:sldId id="302" r:id="rId12"/>
    <p:sldId id="303" r:id="rId13"/>
    <p:sldId id="304" r:id="rId14"/>
    <p:sldId id="305" r:id="rId15"/>
    <p:sldId id="306" r:id="rId16"/>
    <p:sldId id="309" r:id="rId17"/>
    <p:sldId id="313" r:id="rId18"/>
    <p:sldId id="314" r:id="rId19"/>
    <p:sldId id="315" r:id="rId20"/>
    <p:sldId id="318" r:id="rId21"/>
    <p:sldId id="308" r:id="rId22"/>
    <p:sldId id="294" r:id="rId23"/>
    <p:sldId id="311" r:id="rId24"/>
    <p:sldId id="260" r:id="rId25"/>
  </p:sldIdLst>
  <p:sldSz cx="12192000" cy="6858000"/>
  <p:notesSz cx="6797675" cy="9928225"/>
  <p:custDataLst>
    <p:tags r:id="rId27"/>
  </p:custDataLst>
  <p:defaultTextStyle>
    <a:defPPr>
      <a:defRPr lang="zh-CN"/>
    </a:defPPr>
    <a:lvl1pPr marL="0" lvl="0" indent="0" algn="l" defTabSz="914400" eaLnBrk="1" fontAlgn="base" latinLnBrk="0" hangingPunct="1">
      <a:lnSpc>
        <a:spcPct val="100000"/>
      </a:lnSpc>
      <a:spcBef>
        <a:spcPct val="0"/>
      </a:spcBef>
      <a:spcAft>
        <a:spcPct val="0"/>
      </a:spcAft>
      <a:buNone/>
      <a:defRPr kern="1200">
        <a:solidFill>
          <a:schemeClr val="tx1"/>
        </a:solidFill>
        <a:latin typeface="Calibri" panose="020F050202020403020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sz="1800" kern="1200">
        <a:solidFill>
          <a:schemeClr val="tx1"/>
        </a:solidFill>
        <a:latin typeface="Calibri" panose="020F050202020403020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2" userDrawn="1">
          <p15:clr>
            <a:srgbClr val="A4A3A4"/>
          </p15:clr>
        </p15:guide>
        <p15:guide id="2" pos="384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6D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4"/>
    <p:restoredTop sz="94585"/>
  </p:normalViewPr>
  <p:slideViewPr>
    <p:cSldViewPr showGuides="1">
      <p:cViewPr>
        <p:scale>
          <a:sx n="96" d="100"/>
          <a:sy n="96" d="100"/>
        </p:scale>
        <p:origin x="72" y="60"/>
      </p:cViewPr>
      <p:guideLst>
        <p:guide orient="horz" pos="2192"/>
        <p:guide pos="3849"/>
      </p:guideLst>
    </p:cSldViewPr>
  </p:slideViewPr>
  <p:notesTextViewPr>
    <p:cViewPr>
      <p:scale>
        <a:sx n="100" d="100"/>
        <a:sy n="100" d="100"/>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D:\paineliu\rareword\output\yongri_freq.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paineliu\rareword\output\yongri_freq.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paineliu\rareword\output\xin_freq.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paineliu\rareword\output\xin_freq.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 词语频率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rong_freq!$C$1</c:f>
              <c:strCache>
                <c:ptCount val="1"/>
                <c:pt idx="0">
                  <c:v> 词频</c:v>
                </c:pt>
              </c:strCache>
            </c:strRef>
          </c:tx>
          <c:spPr>
            <a:ln w="28575" cap="rnd">
              <a:solidFill>
                <a:schemeClr val="accent1"/>
              </a:solidFill>
              <a:round/>
            </a:ln>
            <a:effectLst/>
          </c:spPr>
          <c:marker>
            <c:symbol val="none"/>
          </c:marker>
          <c:cat>
            <c:numRef>
              <c:f>rong_freq!$B$2:$B$144</c:f>
              <c:numCache>
                <c:formatCode>General</c:formatCode>
                <c:ptCount val="143"/>
                <c:pt idx="0">
                  <c:v>1872</c:v>
                </c:pt>
                <c:pt idx="1">
                  <c:v>1873</c:v>
                </c:pt>
                <c:pt idx="2">
                  <c:v>1874</c:v>
                </c:pt>
                <c:pt idx="3">
                  <c:v>1875</c:v>
                </c:pt>
                <c:pt idx="4">
                  <c:v>1876</c:v>
                </c:pt>
                <c:pt idx="5">
                  <c:v>1877</c:v>
                </c:pt>
                <c:pt idx="6">
                  <c:v>1878</c:v>
                </c:pt>
                <c:pt idx="7">
                  <c:v>1879</c:v>
                </c:pt>
                <c:pt idx="8">
                  <c:v>1880</c:v>
                </c:pt>
                <c:pt idx="9">
                  <c:v>1881</c:v>
                </c:pt>
                <c:pt idx="10">
                  <c:v>1882</c:v>
                </c:pt>
                <c:pt idx="11">
                  <c:v>1883</c:v>
                </c:pt>
                <c:pt idx="12">
                  <c:v>1884</c:v>
                </c:pt>
                <c:pt idx="13">
                  <c:v>1885</c:v>
                </c:pt>
                <c:pt idx="14">
                  <c:v>1886</c:v>
                </c:pt>
                <c:pt idx="15">
                  <c:v>1887</c:v>
                </c:pt>
                <c:pt idx="16">
                  <c:v>1888</c:v>
                </c:pt>
                <c:pt idx="17">
                  <c:v>1889</c:v>
                </c:pt>
                <c:pt idx="18">
                  <c:v>1890</c:v>
                </c:pt>
                <c:pt idx="19">
                  <c:v>1891</c:v>
                </c:pt>
                <c:pt idx="20">
                  <c:v>1892</c:v>
                </c:pt>
                <c:pt idx="21">
                  <c:v>1893</c:v>
                </c:pt>
                <c:pt idx="22">
                  <c:v>1894</c:v>
                </c:pt>
                <c:pt idx="23">
                  <c:v>1895</c:v>
                </c:pt>
                <c:pt idx="24">
                  <c:v>1896</c:v>
                </c:pt>
                <c:pt idx="25">
                  <c:v>1897</c:v>
                </c:pt>
                <c:pt idx="26">
                  <c:v>1898</c:v>
                </c:pt>
                <c:pt idx="27">
                  <c:v>1899</c:v>
                </c:pt>
                <c:pt idx="28">
                  <c:v>1900</c:v>
                </c:pt>
                <c:pt idx="29">
                  <c:v>1901</c:v>
                </c:pt>
                <c:pt idx="30">
                  <c:v>1902</c:v>
                </c:pt>
                <c:pt idx="31">
                  <c:v>1903</c:v>
                </c:pt>
                <c:pt idx="32">
                  <c:v>1904</c:v>
                </c:pt>
                <c:pt idx="33">
                  <c:v>1905</c:v>
                </c:pt>
                <c:pt idx="34">
                  <c:v>1906</c:v>
                </c:pt>
                <c:pt idx="35">
                  <c:v>1907</c:v>
                </c:pt>
                <c:pt idx="36">
                  <c:v>1908</c:v>
                </c:pt>
                <c:pt idx="37">
                  <c:v>1909</c:v>
                </c:pt>
                <c:pt idx="38">
                  <c:v>1910</c:v>
                </c:pt>
                <c:pt idx="39">
                  <c:v>1911</c:v>
                </c:pt>
                <c:pt idx="40">
                  <c:v>1912</c:v>
                </c:pt>
                <c:pt idx="41">
                  <c:v>1913</c:v>
                </c:pt>
                <c:pt idx="42">
                  <c:v>1914</c:v>
                </c:pt>
                <c:pt idx="43">
                  <c:v>1915</c:v>
                </c:pt>
                <c:pt idx="44">
                  <c:v>1916</c:v>
                </c:pt>
                <c:pt idx="45">
                  <c:v>1917</c:v>
                </c:pt>
                <c:pt idx="46">
                  <c:v>1918</c:v>
                </c:pt>
                <c:pt idx="47">
                  <c:v>1919</c:v>
                </c:pt>
                <c:pt idx="48">
                  <c:v>1920</c:v>
                </c:pt>
                <c:pt idx="49">
                  <c:v>1921</c:v>
                </c:pt>
                <c:pt idx="50">
                  <c:v>1922</c:v>
                </c:pt>
                <c:pt idx="51">
                  <c:v>1923</c:v>
                </c:pt>
                <c:pt idx="52">
                  <c:v>1924</c:v>
                </c:pt>
                <c:pt idx="53">
                  <c:v>1925</c:v>
                </c:pt>
                <c:pt idx="54">
                  <c:v>1926</c:v>
                </c:pt>
                <c:pt idx="55">
                  <c:v>1928</c:v>
                </c:pt>
                <c:pt idx="56">
                  <c:v>1929</c:v>
                </c:pt>
                <c:pt idx="57">
                  <c:v>1930</c:v>
                </c:pt>
                <c:pt idx="58">
                  <c:v>1931</c:v>
                </c:pt>
                <c:pt idx="59">
                  <c:v>1932</c:v>
                </c:pt>
                <c:pt idx="60">
                  <c:v>1933</c:v>
                </c:pt>
                <c:pt idx="61">
                  <c:v>1934</c:v>
                </c:pt>
                <c:pt idx="62">
                  <c:v>1935</c:v>
                </c:pt>
                <c:pt idx="63">
                  <c:v>1936</c:v>
                </c:pt>
                <c:pt idx="64">
                  <c:v>1937</c:v>
                </c:pt>
                <c:pt idx="65">
                  <c:v>1938</c:v>
                </c:pt>
                <c:pt idx="66">
                  <c:v>1939</c:v>
                </c:pt>
                <c:pt idx="67">
                  <c:v>1940</c:v>
                </c:pt>
                <c:pt idx="68">
                  <c:v>1941</c:v>
                </c:pt>
                <c:pt idx="69">
                  <c:v>1942</c:v>
                </c:pt>
                <c:pt idx="70">
                  <c:v>1943</c:v>
                </c:pt>
                <c:pt idx="71">
                  <c:v>1944</c:v>
                </c:pt>
                <c:pt idx="72">
                  <c:v>1945</c:v>
                </c:pt>
                <c:pt idx="73">
                  <c:v>1946</c:v>
                </c:pt>
                <c:pt idx="74">
                  <c:v>1947</c:v>
                </c:pt>
                <c:pt idx="75">
                  <c:v>1948</c:v>
                </c:pt>
                <c:pt idx="76">
                  <c:v>1949</c:v>
                </c:pt>
                <c:pt idx="77">
                  <c:v>1950</c:v>
                </c:pt>
                <c:pt idx="78">
                  <c:v>1951</c:v>
                </c:pt>
                <c:pt idx="79">
                  <c:v>1952</c:v>
                </c:pt>
                <c:pt idx="80">
                  <c:v>1953</c:v>
                </c:pt>
                <c:pt idx="81">
                  <c:v>1954</c:v>
                </c:pt>
                <c:pt idx="82">
                  <c:v>1955</c:v>
                </c:pt>
                <c:pt idx="83">
                  <c:v>1956</c:v>
                </c:pt>
                <c:pt idx="84">
                  <c:v>1957</c:v>
                </c:pt>
                <c:pt idx="85">
                  <c:v>1958</c:v>
                </c:pt>
                <c:pt idx="86">
                  <c:v>1959</c:v>
                </c:pt>
                <c:pt idx="87">
                  <c:v>1960</c:v>
                </c:pt>
                <c:pt idx="88">
                  <c:v>1961</c:v>
                </c:pt>
                <c:pt idx="89">
                  <c:v>1962</c:v>
                </c:pt>
                <c:pt idx="90">
                  <c:v>1963</c:v>
                </c:pt>
                <c:pt idx="91">
                  <c:v>1964</c:v>
                </c:pt>
                <c:pt idx="92">
                  <c:v>1965</c:v>
                </c:pt>
                <c:pt idx="93">
                  <c:v>1966</c:v>
                </c:pt>
                <c:pt idx="94">
                  <c:v>1967</c:v>
                </c:pt>
                <c:pt idx="95">
                  <c:v>1968</c:v>
                </c:pt>
                <c:pt idx="96">
                  <c:v>1969</c:v>
                </c:pt>
                <c:pt idx="97">
                  <c:v>1970</c:v>
                </c:pt>
                <c:pt idx="98">
                  <c:v>1971</c:v>
                </c:pt>
                <c:pt idx="99">
                  <c:v>1972</c:v>
                </c:pt>
                <c:pt idx="100">
                  <c:v>1973</c:v>
                </c:pt>
                <c:pt idx="101">
                  <c:v>1974</c:v>
                </c:pt>
                <c:pt idx="102">
                  <c:v>1975</c:v>
                </c:pt>
                <c:pt idx="103">
                  <c:v>1976</c:v>
                </c:pt>
                <c:pt idx="104">
                  <c:v>1977</c:v>
                </c:pt>
                <c:pt idx="105">
                  <c:v>1978</c:v>
                </c:pt>
                <c:pt idx="106">
                  <c:v>1979</c:v>
                </c:pt>
                <c:pt idx="107">
                  <c:v>1980</c:v>
                </c:pt>
                <c:pt idx="108">
                  <c:v>1981</c:v>
                </c:pt>
                <c:pt idx="109">
                  <c:v>1982</c:v>
                </c:pt>
                <c:pt idx="110">
                  <c:v>1983</c:v>
                </c:pt>
                <c:pt idx="111">
                  <c:v>1984</c:v>
                </c:pt>
                <c:pt idx="112">
                  <c:v>1985</c:v>
                </c:pt>
                <c:pt idx="113">
                  <c:v>1986</c:v>
                </c:pt>
                <c:pt idx="114">
                  <c:v>1987</c:v>
                </c:pt>
                <c:pt idx="115">
                  <c:v>1988</c:v>
                </c:pt>
                <c:pt idx="116">
                  <c:v>1989</c:v>
                </c:pt>
                <c:pt idx="117">
                  <c:v>1990</c:v>
                </c:pt>
                <c:pt idx="118">
                  <c:v>1991</c:v>
                </c:pt>
                <c:pt idx="119">
                  <c:v>1992</c:v>
                </c:pt>
                <c:pt idx="120">
                  <c:v>1993</c:v>
                </c:pt>
                <c:pt idx="121">
                  <c:v>1994</c:v>
                </c:pt>
                <c:pt idx="122">
                  <c:v>1995</c:v>
                </c:pt>
                <c:pt idx="123">
                  <c:v>1996</c:v>
                </c:pt>
                <c:pt idx="124">
                  <c:v>1997</c:v>
                </c:pt>
                <c:pt idx="125">
                  <c:v>1998</c:v>
                </c:pt>
                <c:pt idx="126">
                  <c:v>1999</c:v>
                </c:pt>
                <c:pt idx="127">
                  <c:v>2000</c:v>
                </c:pt>
                <c:pt idx="128">
                  <c:v>2001</c:v>
                </c:pt>
                <c:pt idx="129">
                  <c:v>2002</c:v>
                </c:pt>
                <c:pt idx="130">
                  <c:v>2003</c:v>
                </c:pt>
                <c:pt idx="131">
                  <c:v>2004</c:v>
                </c:pt>
                <c:pt idx="132">
                  <c:v>2005</c:v>
                </c:pt>
                <c:pt idx="133">
                  <c:v>2006</c:v>
                </c:pt>
                <c:pt idx="134">
                  <c:v>2007</c:v>
                </c:pt>
                <c:pt idx="135">
                  <c:v>2008</c:v>
                </c:pt>
                <c:pt idx="136">
                  <c:v>2009</c:v>
                </c:pt>
                <c:pt idx="137">
                  <c:v>2010</c:v>
                </c:pt>
                <c:pt idx="138">
                  <c:v>2011</c:v>
                </c:pt>
                <c:pt idx="139">
                  <c:v>2012</c:v>
                </c:pt>
                <c:pt idx="140">
                  <c:v>2013</c:v>
                </c:pt>
                <c:pt idx="141">
                  <c:v>2014</c:v>
                </c:pt>
                <c:pt idx="142">
                  <c:v>2015</c:v>
                </c:pt>
              </c:numCache>
            </c:numRef>
          </c:cat>
          <c:val>
            <c:numRef>
              <c:f>rong_freq!$C$2:$C$144</c:f>
              <c:numCache>
                <c:formatCode>General</c:formatCode>
                <c:ptCount val="143"/>
                <c:pt idx="0">
                  <c:v>30</c:v>
                </c:pt>
                <c:pt idx="1">
                  <c:v>71</c:v>
                </c:pt>
                <c:pt idx="2">
                  <c:v>62</c:v>
                </c:pt>
                <c:pt idx="3">
                  <c:v>66</c:v>
                </c:pt>
                <c:pt idx="4">
                  <c:v>69</c:v>
                </c:pt>
                <c:pt idx="5">
                  <c:v>58</c:v>
                </c:pt>
                <c:pt idx="6">
                  <c:v>47</c:v>
                </c:pt>
                <c:pt idx="7">
                  <c:v>27</c:v>
                </c:pt>
                <c:pt idx="8">
                  <c:v>32</c:v>
                </c:pt>
                <c:pt idx="9">
                  <c:v>43</c:v>
                </c:pt>
                <c:pt idx="10">
                  <c:v>38</c:v>
                </c:pt>
                <c:pt idx="11">
                  <c:v>58</c:v>
                </c:pt>
                <c:pt idx="12">
                  <c:v>86</c:v>
                </c:pt>
                <c:pt idx="13">
                  <c:v>61</c:v>
                </c:pt>
                <c:pt idx="14">
                  <c:v>145</c:v>
                </c:pt>
                <c:pt idx="15">
                  <c:v>180</c:v>
                </c:pt>
                <c:pt idx="16">
                  <c:v>37</c:v>
                </c:pt>
                <c:pt idx="17">
                  <c:v>41</c:v>
                </c:pt>
                <c:pt idx="18">
                  <c:v>33</c:v>
                </c:pt>
                <c:pt idx="19">
                  <c:v>33</c:v>
                </c:pt>
                <c:pt idx="20">
                  <c:v>33</c:v>
                </c:pt>
                <c:pt idx="21">
                  <c:v>66</c:v>
                </c:pt>
                <c:pt idx="22">
                  <c:v>53</c:v>
                </c:pt>
                <c:pt idx="23">
                  <c:v>44</c:v>
                </c:pt>
                <c:pt idx="24">
                  <c:v>44</c:v>
                </c:pt>
                <c:pt idx="25">
                  <c:v>37</c:v>
                </c:pt>
                <c:pt idx="26">
                  <c:v>77</c:v>
                </c:pt>
                <c:pt idx="27">
                  <c:v>64</c:v>
                </c:pt>
                <c:pt idx="28">
                  <c:v>51</c:v>
                </c:pt>
                <c:pt idx="29">
                  <c:v>74</c:v>
                </c:pt>
                <c:pt idx="30">
                  <c:v>55</c:v>
                </c:pt>
                <c:pt idx="31">
                  <c:v>36</c:v>
                </c:pt>
                <c:pt idx="32">
                  <c:v>24</c:v>
                </c:pt>
                <c:pt idx="33">
                  <c:v>34</c:v>
                </c:pt>
                <c:pt idx="34">
                  <c:v>24</c:v>
                </c:pt>
                <c:pt idx="35">
                  <c:v>42</c:v>
                </c:pt>
                <c:pt idx="36">
                  <c:v>29</c:v>
                </c:pt>
                <c:pt idx="37">
                  <c:v>50</c:v>
                </c:pt>
                <c:pt idx="38">
                  <c:v>42</c:v>
                </c:pt>
                <c:pt idx="39">
                  <c:v>33</c:v>
                </c:pt>
                <c:pt idx="40">
                  <c:v>19</c:v>
                </c:pt>
                <c:pt idx="41">
                  <c:v>223</c:v>
                </c:pt>
                <c:pt idx="42">
                  <c:v>536</c:v>
                </c:pt>
                <c:pt idx="43">
                  <c:v>598</c:v>
                </c:pt>
                <c:pt idx="44">
                  <c:v>329</c:v>
                </c:pt>
                <c:pt idx="45">
                  <c:v>463</c:v>
                </c:pt>
                <c:pt idx="46">
                  <c:v>236</c:v>
                </c:pt>
                <c:pt idx="47">
                  <c:v>98</c:v>
                </c:pt>
                <c:pt idx="48">
                  <c:v>84</c:v>
                </c:pt>
                <c:pt idx="49">
                  <c:v>91</c:v>
                </c:pt>
                <c:pt idx="50">
                  <c:v>61</c:v>
                </c:pt>
                <c:pt idx="51">
                  <c:v>508</c:v>
                </c:pt>
                <c:pt idx="52">
                  <c:v>618</c:v>
                </c:pt>
                <c:pt idx="53">
                  <c:v>654</c:v>
                </c:pt>
                <c:pt idx="54">
                  <c:v>729</c:v>
                </c:pt>
                <c:pt idx="55">
                  <c:v>760</c:v>
                </c:pt>
                <c:pt idx="56">
                  <c:v>742</c:v>
                </c:pt>
                <c:pt idx="57">
                  <c:v>622</c:v>
                </c:pt>
                <c:pt idx="58">
                  <c:v>1030</c:v>
                </c:pt>
                <c:pt idx="59">
                  <c:v>1200</c:v>
                </c:pt>
                <c:pt idx="60">
                  <c:v>1533</c:v>
                </c:pt>
                <c:pt idx="61">
                  <c:v>1222</c:v>
                </c:pt>
                <c:pt idx="62">
                  <c:v>1209</c:v>
                </c:pt>
                <c:pt idx="63">
                  <c:v>1137</c:v>
                </c:pt>
                <c:pt idx="64">
                  <c:v>1174</c:v>
                </c:pt>
                <c:pt idx="65">
                  <c:v>26</c:v>
                </c:pt>
                <c:pt idx="66">
                  <c:v>582</c:v>
                </c:pt>
                <c:pt idx="67">
                  <c:v>303</c:v>
                </c:pt>
                <c:pt idx="68">
                  <c:v>282</c:v>
                </c:pt>
                <c:pt idx="69">
                  <c:v>228</c:v>
                </c:pt>
                <c:pt idx="70">
                  <c:v>140</c:v>
                </c:pt>
                <c:pt idx="71">
                  <c:v>112</c:v>
                </c:pt>
                <c:pt idx="72">
                  <c:v>19</c:v>
                </c:pt>
                <c:pt idx="73">
                  <c:v>0</c:v>
                </c:pt>
                <c:pt idx="74">
                  <c:v>1</c:v>
                </c:pt>
                <c:pt idx="75">
                  <c:v>4</c:v>
                </c:pt>
                <c:pt idx="76">
                  <c:v>3</c:v>
                </c:pt>
                <c:pt idx="77">
                  <c:v>12</c:v>
                </c:pt>
                <c:pt idx="78">
                  <c:v>13</c:v>
                </c:pt>
                <c:pt idx="79">
                  <c:v>4</c:v>
                </c:pt>
                <c:pt idx="80">
                  <c:v>2</c:v>
                </c:pt>
                <c:pt idx="81">
                  <c:v>5</c:v>
                </c:pt>
                <c:pt idx="82">
                  <c:v>4</c:v>
                </c:pt>
                <c:pt idx="83">
                  <c:v>7</c:v>
                </c:pt>
                <c:pt idx="84">
                  <c:v>7</c:v>
                </c:pt>
                <c:pt idx="85">
                  <c:v>10</c:v>
                </c:pt>
                <c:pt idx="86">
                  <c:v>6</c:v>
                </c:pt>
                <c:pt idx="87">
                  <c:v>6</c:v>
                </c:pt>
                <c:pt idx="88">
                  <c:v>18</c:v>
                </c:pt>
                <c:pt idx="89">
                  <c:v>4</c:v>
                </c:pt>
                <c:pt idx="90">
                  <c:v>0</c:v>
                </c:pt>
                <c:pt idx="91">
                  <c:v>23</c:v>
                </c:pt>
                <c:pt idx="92">
                  <c:v>47</c:v>
                </c:pt>
                <c:pt idx="93">
                  <c:v>16</c:v>
                </c:pt>
                <c:pt idx="94">
                  <c:v>0</c:v>
                </c:pt>
                <c:pt idx="95">
                  <c:v>0</c:v>
                </c:pt>
                <c:pt idx="96">
                  <c:v>1</c:v>
                </c:pt>
                <c:pt idx="97">
                  <c:v>0</c:v>
                </c:pt>
                <c:pt idx="98">
                  <c:v>1</c:v>
                </c:pt>
                <c:pt idx="99">
                  <c:v>2</c:v>
                </c:pt>
                <c:pt idx="100">
                  <c:v>6</c:v>
                </c:pt>
                <c:pt idx="101">
                  <c:v>1</c:v>
                </c:pt>
                <c:pt idx="102">
                  <c:v>2</c:v>
                </c:pt>
                <c:pt idx="103">
                  <c:v>2</c:v>
                </c:pt>
                <c:pt idx="104">
                  <c:v>0</c:v>
                </c:pt>
                <c:pt idx="105">
                  <c:v>3</c:v>
                </c:pt>
                <c:pt idx="106">
                  <c:v>5</c:v>
                </c:pt>
                <c:pt idx="107">
                  <c:v>19</c:v>
                </c:pt>
                <c:pt idx="108">
                  <c:v>25</c:v>
                </c:pt>
                <c:pt idx="109">
                  <c:v>11</c:v>
                </c:pt>
                <c:pt idx="110">
                  <c:v>24</c:v>
                </c:pt>
                <c:pt idx="111">
                  <c:v>25</c:v>
                </c:pt>
                <c:pt idx="112">
                  <c:v>19</c:v>
                </c:pt>
                <c:pt idx="113">
                  <c:v>24</c:v>
                </c:pt>
                <c:pt idx="114">
                  <c:v>44</c:v>
                </c:pt>
                <c:pt idx="115">
                  <c:v>11</c:v>
                </c:pt>
                <c:pt idx="116">
                  <c:v>3</c:v>
                </c:pt>
                <c:pt idx="117">
                  <c:v>10</c:v>
                </c:pt>
                <c:pt idx="118">
                  <c:v>5</c:v>
                </c:pt>
                <c:pt idx="119">
                  <c:v>10</c:v>
                </c:pt>
                <c:pt idx="120">
                  <c:v>10</c:v>
                </c:pt>
                <c:pt idx="121">
                  <c:v>5</c:v>
                </c:pt>
                <c:pt idx="122">
                  <c:v>11</c:v>
                </c:pt>
                <c:pt idx="123">
                  <c:v>17</c:v>
                </c:pt>
                <c:pt idx="124">
                  <c:v>19</c:v>
                </c:pt>
                <c:pt idx="125">
                  <c:v>21</c:v>
                </c:pt>
                <c:pt idx="126">
                  <c:v>19</c:v>
                </c:pt>
                <c:pt idx="127">
                  <c:v>13</c:v>
                </c:pt>
                <c:pt idx="128">
                  <c:v>13</c:v>
                </c:pt>
                <c:pt idx="129">
                  <c:v>105</c:v>
                </c:pt>
                <c:pt idx="130">
                  <c:v>119</c:v>
                </c:pt>
                <c:pt idx="131">
                  <c:v>7</c:v>
                </c:pt>
                <c:pt idx="132">
                  <c:v>7</c:v>
                </c:pt>
                <c:pt idx="133">
                  <c:v>31</c:v>
                </c:pt>
                <c:pt idx="134">
                  <c:v>20</c:v>
                </c:pt>
                <c:pt idx="135">
                  <c:v>11</c:v>
                </c:pt>
                <c:pt idx="136">
                  <c:v>8</c:v>
                </c:pt>
                <c:pt idx="137">
                  <c:v>3</c:v>
                </c:pt>
                <c:pt idx="138">
                  <c:v>2</c:v>
                </c:pt>
                <c:pt idx="139">
                  <c:v>4</c:v>
                </c:pt>
                <c:pt idx="140">
                  <c:v>2</c:v>
                </c:pt>
                <c:pt idx="141">
                  <c:v>7</c:v>
                </c:pt>
                <c:pt idx="142">
                  <c:v>1</c:v>
                </c:pt>
              </c:numCache>
            </c:numRef>
          </c:val>
          <c:smooth val="0"/>
          <c:extLst>
            <c:ext xmlns:c16="http://schemas.microsoft.com/office/drawing/2014/chart" uri="{C3380CC4-5D6E-409C-BE32-E72D297353CC}">
              <c16:uniqueId val="{00000000-1B6B-4443-99CB-87161D85B7EB}"/>
            </c:ext>
          </c:extLst>
        </c:ser>
        <c:dLbls>
          <c:showLegendKey val="0"/>
          <c:showVal val="0"/>
          <c:showCatName val="0"/>
          <c:showSerName val="0"/>
          <c:showPercent val="0"/>
          <c:showBubbleSize val="0"/>
        </c:dLbls>
        <c:smooth val="0"/>
        <c:axId val="1802250928"/>
        <c:axId val="1930071184"/>
      </c:lineChart>
      <c:catAx>
        <c:axId val="18022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0071184"/>
        <c:crosses val="autoZero"/>
        <c:auto val="1"/>
        <c:lblAlgn val="ctr"/>
        <c:lblOffset val="100"/>
        <c:noMultiLvlLbl val="0"/>
      </c:catAx>
      <c:valAx>
        <c:axId val="193007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2250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 词语种类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rong_freq!$D$1</c:f>
              <c:strCache>
                <c:ptCount val="1"/>
                <c:pt idx="0">
                  <c:v> 词种</c:v>
                </c:pt>
              </c:strCache>
            </c:strRef>
          </c:tx>
          <c:spPr>
            <a:ln w="28575" cap="rnd">
              <a:solidFill>
                <a:schemeClr val="accent3"/>
              </a:solidFill>
              <a:round/>
            </a:ln>
            <a:effectLst/>
          </c:spPr>
          <c:marker>
            <c:symbol val="none"/>
          </c:marker>
          <c:cat>
            <c:numRef>
              <c:f>rong_freq!$B$2:$B$144</c:f>
              <c:numCache>
                <c:formatCode>General</c:formatCode>
                <c:ptCount val="143"/>
                <c:pt idx="0">
                  <c:v>1872</c:v>
                </c:pt>
                <c:pt idx="1">
                  <c:v>1873</c:v>
                </c:pt>
                <c:pt idx="2">
                  <c:v>1874</c:v>
                </c:pt>
                <c:pt idx="3">
                  <c:v>1875</c:v>
                </c:pt>
                <c:pt idx="4">
                  <c:v>1876</c:v>
                </c:pt>
                <c:pt idx="5">
                  <c:v>1877</c:v>
                </c:pt>
                <c:pt idx="6">
                  <c:v>1878</c:v>
                </c:pt>
                <c:pt idx="7">
                  <c:v>1879</c:v>
                </c:pt>
                <c:pt idx="8">
                  <c:v>1880</c:v>
                </c:pt>
                <c:pt idx="9">
                  <c:v>1881</c:v>
                </c:pt>
                <c:pt idx="10">
                  <c:v>1882</c:v>
                </c:pt>
                <c:pt idx="11">
                  <c:v>1883</c:v>
                </c:pt>
                <c:pt idx="12">
                  <c:v>1884</c:v>
                </c:pt>
                <c:pt idx="13">
                  <c:v>1885</c:v>
                </c:pt>
                <c:pt idx="14">
                  <c:v>1886</c:v>
                </c:pt>
                <c:pt idx="15">
                  <c:v>1887</c:v>
                </c:pt>
                <c:pt idx="16">
                  <c:v>1888</c:v>
                </c:pt>
                <c:pt idx="17">
                  <c:v>1889</c:v>
                </c:pt>
                <c:pt idx="18">
                  <c:v>1890</c:v>
                </c:pt>
                <c:pt idx="19">
                  <c:v>1891</c:v>
                </c:pt>
                <c:pt idx="20">
                  <c:v>1892</c:v>
                </c:pt>
                <c:pt idx="21">
                  <c:v>1893</c:v>
                </c:pt>
                <c:pt idx="22">
                  <c:v>1894</c:v>
                </c:pt>
                <c:pt idx="23">
                  <c:v>1895</c:v>
                </c:pt>
                <c:pt idx="24">
                  <c:v>1896</c:v>
                </c:pt>
                <c:pt idx="25">
                  <c:v>1897</c:v>
                </c:pt>
                <c:pt idx="26">
                  <c:v>1898</c:v>
                </c:pt>
                <c:pt idx="27">
                  <c:v>1899</c:v>
                </c:pt>
                <c:pt idx="28">
                  <c:v>1900</c:v>
                </c:pt>
                <c:pt idx="29">
                  <c:v>1901</c:v>
                </c:pt>
                <c:pt idx="30">
                  <c:v>1902</c:v>
                </c:pt>
                <c:pt idx="31">
                  <c:v>1903</c:v>
                </c:pt>
                <c:pt idx="32">
                  <c:v>1904</c:v>
                </c:pt>
                <c:pt idx="33">
                  <c:v>1905</c:v>
                </c:pt>
                <c:pt idx="34">
                  <c:v>1906</c:v>
                </c:pt>
                <c:pt idx="35">
                  <c:v>1907</c:v>
                </c:pt>
                <c:pt idx="36">
                  <c:v>1908</c:v>
                </c:pt>
                <c:pt idx="37">
                  <c:v>1909</c:v>
                </c:pt>
                <c:pt idx="38">
                  <c:v>1910</c:v>
                </c:pt>
                <c:pt idx="39">
                  <c:v>1911</c:v>
                </c:pt>
                <c:pt idx="40">
                  <c:v>1912</c:v>
                </c:pt>
                <c:pt idx="41">
                  <c:v>1913</c:v>
                </c:pt>
                <c:pt idx="42">
                  <c:v>1914</c:v>
                </c:pt>
                <c:pt idx="43">
                  <c:v>1915</c:v>
                </c:pt>
                <c:pt idx="44">
                  <c:v>1916</c:v>
                </c:pt>
                <c:pt idx="45">
                  <c:v>1917</c:v>
                </c:pt>
                <c:pt idx="46">
                  <c:v>1918</c:v>
                </c:pt>
                <c:pt idx="47">
                  <c:v>1919</c:v>
                </c:pt>
                <c:pt idx="48">
                  <c:v>1920</c:v>
                </c:pt>
                <c:pt idx="49">
                  <c:v>1921</c:v>
                </c:pt>
                <c:pt idx="50">
                  <c:v>1922</c:v>
                </c:pt>
                <c:pt idx="51">
                  <c:v>1923</c:v>
                </c:pt>
                <c:pt idx="52">
                  <c:v>1924</c:v>
                </c:pt>
                <c:pt idx="53">
                  <c:v>1925</c:v>
                </c:pt>
                <c:pt idx="54">
                  <c:v>1926</c:v>
                </c:pt>
                <c:pt idx="55">
                  <c:v>1928</c:v>
                </c:pt>
                <c:pt idx="56">
                  <c:v>1929</c:v>
                </c:pt>
                <c:pt idx="57">
                  <c:v>1930</c:v>
                </c:pt>
                <c:pt idx="58">
                  <c:v>1931</c:v>
                </c:pt>
                <c:pt idx="59">
                  <c:v>1932</c:v>
                </c:pt>
                <c:pt idx="60">
                  <c:v>1933</c:v>
                </c:pt>
                <c:pt idx="61">
                  <c:v>1934</c:v>
                </c:pt>
                <c:pt idx="62">
                  <c:v>1935</c:v>
                </c:pt>
                <c:pt idx="63">
                  <c:v>1936</c:v>
                </c:pt>
                <c:pt idx="64">
                  <c:v>1937</c:v>
                </c:pt>
                <c:pt idx="65">
                  <c:v>1938</c:v>
                </c:pt>
                <c:pt idx="66">
                  <c:v>1939</c:v>
                </c:pt>
                <c:pt idx="67">
                  <c:v>1940</c:v>
                </c:pt>
                <c:pt idx="68">
                  <c:v>1941</c:v>
                </c:pt>
                <c:pt idx="69">
                  <c:v>1942</c:v>
                </c:pt>
                <c:pt idx="70">
                  <c:v>1943</c:v>
                </c:pt>
                <c:pt idx="71">
                  <c:v>1944</c:v>
                </c:pt>
                <c:pt idx="72">
                  <c:v>1945</c:v>
                </c:pt>
                <c:pt idx="73">
                  <c:v>1946</c:v>
                </c:pt>
                <c:pt idx="74">
                  <c:v>1947</c:v>
                </c:pt>
                <c:pt idx="75">
                  <c:v>1948</c:v>
                </c:pt>
                <c:pt idx="76">
                  <c:v>1949</c:v>
                </c:pt>
                <c:pt idx="77">
                  <c:v>1950</c:v>
                </c:pt>
                <c:pt idx="78">
                  <c:v>1951</c:v>
                </c:pt>
                <c:pt idx="79">
                  <c:v>1952</c:v>
                </c:pt>
                <c:pt idx="80">
                  <c:v>1953</c:v>
                </c:pt>
                <c:pt idx="81">
                  <c:v>1954</c:v>
                </c:pt>
                <c:pt idx="82">
                  <c:v>1955</c:v>
                </c:pt>
                <c:pt idx="83">
                  <c:v>1956</c:v>
                </c:pt>
                <c:pt idx="84">
                  <c:v>1957</c:v>
                </c:pt>
                <c:pt idx="85">
                  <c:v>1958</c:v>
                </c:pt>
                <c:pt idx="86">
                  <c:v>1959</c:v>
                </c:pt>
                <c:pt idx="87">
                  <c:v>1960</c:v>
                </c:pt>
                <c:pt idx="88">
                  <c:v>1961</c:v>
                </c:pt>
                <c:pt idx="89">
                  <c:v>1962</c:v>
                </c:pt>
                <c:pt idx="90">
                  <c:v>1963</c:v>
                </c:pt>
                <c:pt idx="91">
                  <c:v>1964</c:v>
                </c:pt>
                <c:pt idx="92">
                  <c:v>1965</c:v>
                </c:pt>
                <c:pt idx="93">
                  <c:v>1966</c:v>
                </c:pt>
                <c:pt idx="94">
                  <c:v>1967</c:v>
                </c:pt>
                <c:pt idx="95">
                  <c:v>1968</c:v>
                </c:pt>
                <c:pt idx="96">
                  <c:v>1969</c:v>
                </c:pt>
                <c:pt idx="97">
                  <c:v>1970</c:v>
                </c:pt>
                <c:pt idx="98">
                  <c:v>1971</c:v>
                </c:pt>
                <c:pt idx="99">
                  <c:v>1972</c:v>
                </c:pt>
                <c:pt idx="100">
                  <c:v>1973</c:v>
                </c:pt>
                <c:pt idx="101">
                  <c:v>1974</c:v>
                </c:pt>
                <c:pt idx="102">
                  <c:v>1975</c:v>
                </c:pt>
                <c:pt idx="103">
                  <c:v>1976</c:v>
                </c:pt>
                <c:pt idx="104">
                  <c:v>1977</c:v>
                </c:pt>
                <c:pt idx="105">
                  <c:v>1978</c:v>
                </c:pt>
                <c:pt idx="106">
                  <c:v>1979</c:v>
                </c:pt>
                <c:pt idx="107">
                  <c:v>1980</c:v>
                </c:pt>
                <c:pt idx="108">
                  <c:v>1981</c:v>
                </c:pt>
                <c:pt idx="109">
                  <c:v>1982</c:v>
                </c:pt>
                <c:pt idx="110">
                  <c:v>1983</c:v>
                </c:pt>
                <c:pt idx="111">
                  <c:v>1984</c:v>
                </c:pt>
                <c:pt idx="112">
                  <c:v>1985</c:v>
                </c:pt>
                <c:pt idx="113">
                  <c:v>1986</c:v>
                </c:pt>
                <c:pt idx="114">
                  <c:v>1987</c:v>
                </c:pt>
                <c:pt idx="115">
                  <c:v>1988</c:v>
                </c:pt>
                <c:pt idx="116">
                  <c:v>1989</c:v>
                </c:pt>
                <c:pt idx="117">
                  <c:v>1990</c:v>
                </c:pt>
                <c:pt idx="118">
                  <c:v>1991</c:v>
                </c:pt>
                <c:pt idx="119">
                  <c:v>1992</c:v>
                </c:pt>
                <c:pt idx="120">
                  <c:v>1993</c:v>
                </c:pt>
                <c:pt idx="121">
                  <c:v>1994</c:v>
                </c:pt>
                <c:pt idx="122">
                  <c:v>1995</c:v>
                </c:pt>
                <c:pt idx="123">
                  <c:v>1996</c:v>
                </c:pt>
                <c:pt idx="124">
                  <c:v>1997</c:v>
                </c:pt>
                <c:pt idx="125">
                  <c:v>1998</c:v>
                </c:pt>
                <c:pt idx="126">
                  <c:v>1999</c:v>
                </c:pt>
                <c:pt idx="127">
                  <c:v>2000</c:v>
                </c:pt>
                <c:pt idx="128">
                  <c:v>2001</c:v>
                </c:pt>
                <c:pt idx="129">
                  <c:v>2002</c:v>
                </c:pt>
                <c:pt idx="130">
                  <c:v>2003</c:v>
                </c:pt>
                <c:pt idx="131">
                  <c:v>2004</c:v>
                </c:pt>
                <c:pt idx="132">
                  <c:v>2005</c:v>
                </c:pt>
                <c:pt idx="133">
                  <c:v>2006</c:v>
                </c:pt>
                <c:pt idx="134">
                  <c:v>2007</c:v>
                </c:pt>
                <c:pt idx="135">
                  <c:v>2008</c:v>
                </c:pt>
                <c:pt idx="136">
                  <c:v>2009</c:v>
                </c:pt>
                <c:pt idx="137">
                  <c:v>2010</c:v>
                </c:pt>
                <c:pt idx="138">
                  <c:v>2011</c:v>
                </c:pt>
                <c:pt idx="139">
                  <c:v>2012</c:v>
                </c:pt>
                <c:pt idx="140">
                  <c:v>2013</c:v>
                </c:pt>
                <c:pt idx="141">
                  <c:v>2014</c:v>
                </c:pt>
                <c:pt idx="142">
                  <c:v>2015</c:v>
                </c:pt>
              </c:numCache>
            </c:numRef>
          </c:cat>
          <c:val>
            <c:numRef>
              <c:f>rong_freq!$D$2:$D$144</c:f>
              <c:numCache>
                <c:formatCode>General</c:formatCode>
                <c:ptCount val="143"/>
                <c:pt idx="0">
                  <c:v>8</c:v>
                </c:pt>
                <c:pt idx="1">
                  <c:v>13</c:v>
                </c:pt>
                <c:pt idx="2">
                  <c:v>11</c:v>
                </c:pt>
                <c:pt idx="3">
                  <c:v>21</c:v>
                </c:pt>
                <c:pt idx="4">
                  <c:v>24</c:v>
                </c:pt>
                <c:pt idx="5">
                  <c:v>9</c:v>
                </c:pt>
                <c:pt idx="6">
                  <c:v>18</c:v>
                </c:pt>
                <c:pt idx="7">
                  <c:v>19</c:v>
                </c:pt>
                <c:pt idx="8">
                  <c:v>15</c:v>
                </c:pt>
                <c:pt idx="9">
                  <c:v>21</c:v>
                </c:pt>
                <c:pt idx="10">
                  <c:v>25</c:v>
                </c:pt>
                <c:pt idx="11">
                  <c:v>31</c:v>
                </c:pt>
                <c:pt idx="12">
                  <c:v>31</c:v>
                </c:pt>
                <c:pt idx="13">
                  <c:v>43</c:v>
                </c:pt>
                <c:pt idx="14">
                  <c:v>56</c:v>
                </c:pt>
                <c:pt idx="15">
                  <c:v>56</c:v>
                </c:pt>
                <c:pt idx="16">
                  <c:v>22</c:v>
                </c:pt>
                <c:pt idx="17">
                  <c:v>26</c:v>
                </c:pt>
                <c:pt idx="18">
                  <c:v>20</c:v>
                </c:pt>
                <c:pt idx="19">
                  <c:v>26</c:v>
                </c:pt>
                <c:pt idx="20">
                  <c:v>19</c:v>
                </c:pt>
                <c:pt idx="21">
                  <c:v>36</c:v>
                </c:pt>
                <c:pt idx="22">
                  <c:v>33</c:v>
                </c:pt>
                <c:pt idx="23">
                  <c:v>23</c:v>
                </c:pt>
                <c:pt idx="24">
                  <c:v>22</c:v>
                </c:pt>
                <c:pt idx="25">
                  <c:v>28</c:v>
                </c:pt>
                <c:pt idx="26">
                  <c:v>36</c:v>
                </c:pt>
                <c:pt idx="27">
                  <c:v>30</c:v>
                </c:pt>
                <c:pt idx="28">
                  <c:v>30</c:v>
                </c:pt>
                <c:pt idx="29">
                  <c:v>34</c:v>
                </c:pt>
                <c:pt idx="30">
                  <c:v>32</c:v>
                </c:pt>
                <c:pt idx="31">
                  <c:v>24</c:v>
                </c:pt>
                <c:pt idx="32">
                  <c:v>20</c:v>
                </c:pt>
                <c:pt idx="33">
                  <c:v>26</c:v>
                </c:pt>
                <c:pt idx="34">
                  <c:v>20</c:v>
                </c:pt>
                <c:pt idx="35">
                  <c:v>29</c:v>
                </c:pt>
                <c:pt idx="36">
                  <c:v>15</c:v>
                </c:pt>
                <c:pt idx="37">
                  <c:v>24</c:v>
                </c:pt>
                <c:pt idx="38">
                  <c:v>24</c:v>
                </c:pt>
                <c:pt idx="39">
                  <c:v>25</c:v>
                </c:pt>
                <c:pt idx="40">
                  <c:v>17</c:v>
                </c:pt>
                <c:pt idx="41">
                  <c:v>30</c:v>
                </c:pt>
                <c:pt idx="42">
                  <c:v>69</c:v>
                </c:pt>
                <c:pt idx="43">
                  <c:v>155</c:v>
                </c:pt>
                <c:pt idx="44">
                  <c:v>93</c:v>
                </c:pt>
                <c:pt idx="45">
                  <c:v>115</c:v>
                </c:pt>
                <c:pt idx="46">
                  <c:v>83</c:v>
                </c:pt>
                <c:pt idx="47">
                  <c:v>59</c:v>
                </c:pt>
                <c:pt idx="48">
                  <c:v>57</c:v>
                </c:pt>
                <c:pt idx="49">
                  <c:v>32</c:v>
                </c:pt>
                <c:pt idx="50">
                  <c:v>37</c:v>
                </c:pt>
                <c:pt idx="51">
                  <c:v>143</c:v>
                </c:pt>
                <c:pt idx="52">
                  <c:v>123</c:v>
                </c:pt>
                <c:pt idx="53">
                  <c:v>132</c:v>
                </c:pt>
                <c:pt idx="54">
                  <c:v>139</c:v>
                </c:pt>
                <c:pt idx="55">
                  <c:v>137</c:v>
                </c:pt>
                <c:pt idx="56">
                  <c:v>134</c:v>
                </c:pt>
                <c:pt idx="57">
                  <c:v>111</c:v>
                </c:pt>
                <c:pt idx="58">
                  <c:v>136</c:v>
                </c:pt>
                <c:pt idx="59">
                  <c:v>128</c:v>
                </c:pt>
                <c:pt idx="60">
                  <c:v>142</c:v>
                </c:pt>
                <c:pt idx="61">
                  <c:v>106</c:v>
                </c:pt>
                <c:pt idx="62">
                  <c:v>101</c:v>
                </c:pt>
                <c:pt idx="63">
                  <c:v>103</c:v>
                </c:pt>
                <c:pt idx="64">
                  <c:v>81</c:v>
                </c:pt>
                <c:pt idx="65">
                  <c:v>21</c:v>
                </c:pt>
                <c:pt idx="66">
                  <c:v>106</c:v>
                </c:pt>
                <c:pt idx="67">
                  <c:v>84</c:v>
                </c:pt>
                <c:pt idx="68">
                  <c:v>102</c:v>
                </c:pt>
                <c:pt idx="69">
                  <c:v>50</c:v>
                </c:pt>
                <c:pt idx="70">
                  <c:v>89</c:v>
                </c:pt>
                <c:pt idx="71">
                  <c:v>44</c:v>
                </c:pt>
                <c:pt idx="72">
                  <c:v>18</c:v>
                </c:pt>
                <c:pt idx="73">
                  <c:v>0</c:v>
                </c:pt>
                <c:pt idx="74">
                  <c:v>1</c:v>
                </c:pt>
                <c:pt idx="75">
                  <c:v>2</c:v>
                </c:pt>
                <c:pt idx="76">
                  <c:v>2</c:v>
                </c:pt>
                <c:pt idx="77">
                  <c:v>4</c:v>
                </c:pt>
                <c:pt idx="78">
                  <c:v>8</c:v>
                </c:pt>
                <c:pt idx="79">
                  <c:v>4</c:v>
                </c:pt>
                <c:pt idx="80">
                  <c:v>2</c:v>
                </c:pt>
                <c:pt idx="81">
                  <c:v>3</c:v>
                </c:pt>
                <c:pt idx="82">
                  <c:v>4</c:v>
                </c:pt>
                <c:pt idx="83">
                  <c:v>5</c:v>
                </c:pt>
                <c:pt idx="84">
                  <c:v>4</c:v>
                </c:pt>
                <c:pt idx="85">
                  <c:v>6</c:v>
                </c:pt>
                <c:pt idx="86">
                  <c:v>5</c:v>
                </c:pt>
                <c:pt idx="87">
                  <c:v>5</c:v>
                </c:pt>
                <c:pt idx="88">
                  <c:v>10</c:v>
                </c:pt>
                <c:pt idx="89">
                  <c:v>4</c:v>
                </c:pt>
                <c:pt idx="90">
                  <c:v>0</c:v>
                </c:pt>
                <c:pt idx="91">
                  <c:v>2</c:v>
                </c:pt>
                <c:pt idx="92">
                  <c:v>3</c:v>
                </c:pt>
                <c:pt idx="93">
                  <c:v>2</c:v>
                </c:pt>
                <c:pt idx="94">
                  <c:v>0</c:v>
                </c:pt>
                <c:pt idx="95">
                  <c:v>0</c:v>
                </c:pt>
                <c:pt idx="96">
                  <c:v>1</c:v>
                </c:pt>
                <c:pt idx="97">
                  <c:v>0</c:v>
                </c:pt>
                <c:pt idx="98">
                  <c:v>1</c:v>
                </c:pt>
                <c:pt idx="99">
                  <c:v>2</c:v>
                </c:pt>
                <c:pt idx="100">
                  <c:v>2</c:v>
                </c:pt>
                <c:pt idx="101">
                  <c:v>1</c:v>
                </c:pt>
                <c:pt idx="102">
                  <c:v>1</c:v>
                </c:pt>
                <c:pt idx="103">
                  <c:v>2</c:v>
                </c:pt>
                <c:pt idx="104">
                  <c:v>0</c:v>
                </c:pt>
                <c:pt idx="105">
                  <c:v>1</c:v>
                </c:pt>
                <c:pt idx="106">
                  <c:v>5</c:v>
                </c:pt>
                <c:pt idx="107">
                  <c:v>10</c:v>
                </c:pt>
                <c:pt idx="108">
                  <c:v>12</c:v>
                </c:pt>
                <c:pt idx="109">
                  <c:v>5</c:v>
                </c:pt>
                <c:pt idx="110">
                  <c:v>7</c:v>
                </c:pt>
                <c:pt idx="111">
                  <c:v>8</c:v>
                </c:pt>
                <c:pt idx="112">
                  <c:v>11</c:v>
                </c:pt>
                <c:pt idx="113">
                  <c:v>7</c:v>
                </c:pt>
                <c:pt idx="114">
                  <c:v>8</c:v>
                </c:pt>
                <c:pt idx="115">
                  <c:v>7</c:v>
                </c:pt>
                <c:pt idx="116">
                  <c:v>3</c:v>
                </c:pt>
                <c:pt idx="117">
                  <c:v>7</c:v>
                </c:pt>
                <c:pt idx="118">
                  <c:v>5</c:v>
                </c:pt>
                <c:pt idx="119">
                  <c:v>6</c:v>
                </c:pt>
                <c:pt idx="120">
                  <c:v>5</c:v>
                </c:pt>
                <c:pt idx="121">
                  <c:v>3</c:v>
                </c:pt>
                <c:pt idx="122">
                  <c:v>8</c:v>
                </c:pt>
                <c:pt idx="123">
                  <c:v>7</c:v>
                </c:pt>
                <c:pt idx="124">
                  <c:v>2</c:v>
                </c:pt>
                <c:pt idx="125">
                  <c:v>6</c:v>
                </c:pt>
                <c:pt idx="126">
                  <c:v>7</c:v>
                </c:pt>
                <c:pt idx="127">
                  <c:v>5</c:v>
                </c:pt>
                <c:pt idx="128">
                  <c:v>4</c:v>
                </c:pt>
                <c:pt idx="129">
                  <c:v>4</c:v>
                </c:pt>
                <c:pt idx="130">
                  <c:v>7</c:v>
                </c:pt>
                <c:pt idx="131">
                  <c:v>2</c:v>
                </c:pt>
                <c:pt idx="132">
                  <c:v>3</c:v>
                </c:pt>
                <c:pt idx="133">
                  <c:v>5</c:v>
                </c:pt>
                <c:pt idx="134">
                  <c:v>4</c:v>
                </c:pt>
                <c:pt idx="135">
                  <c:v>2</c:v>
                </c:pt>
                <c:pt idx="136">
                  <c:v>4</c:v>
                </c:pt>
                <c:pt idx="137">
                  <c:v>2</c:v>
                </c:pt>
                <c:pt idx="138">
                  <c:v>1</c:v>
                </c:pt>
                <c:pt idx="139">
                  <c:v>1</c:v>
                </c:pt>
                <c:pt idx="140">
                  <c:v>2</c:v>
                </c:pt>
                <c:pt idx="141">
                  <c:v>4</c:v>
                </c:pt>
                <c:pt idx="142">
                  <c:v>1</c:v>
                </c:pt>
              </c:numCache>
            </c:numRef>
          </c:val>
          <c:smooth val="0"/>
          <c:extLst>
            <c:ext xmlns:c16="http://schemas.microsoft.com/office/drawing/2014/chart" uri="{C3380CC4-5D6E-409C-BE32-E72D297353CC}">
              <c16:uniqueId val="{00000000-C71A-4132-B4C0-9DD18102580B}"/>
            </c:ext>
          </c:extLst>
        </c:ser>
        <c:dLbls>
          <c:showLegendKey val="0"/>
          <c:showVal val="0"/>
          <c:showCatName val="0"/>
          <c:showSerName val="0"/>
          <c:showPercent val="0"/>
          <c:showBubbleSize val="0"/>
        </c:dLbls>
        <c:smooth val="0"/>
        <c:axId val="1925346256"/>
        <c:axId val="1925348176"/>
      </c:lineChart>
      <c:catAx>
        <c:axId val="192534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5348176"/>
        <c:crosses val="autoZero"/>
        <c:auto val="1"/>
        <c:lblAlgn val="ctr"/>
        <c:lblOffset val="100"/>
        <c:noMultiLvlLbl val="0"/>
      </c:catAx>
      <c:valAx>
        <c:axId val="192534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534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 词语频率</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rong_freq!$C$1</c:f>
              <c:strCache>
                <c:ptCount val="1"/>
                <c:pt idx="0">
                  <c:v> 词频</c:v>
                </c:pt>
              </c:strCache>
            </c:strRef>
          </c:tx>
          <c:spPr>
            <a:ln w="28575" cap="rnd">
              <a:solidFill>
                <a:schemeClr val="accent1"/>
              </a:solidFill>
              <a:round/>
            </a:ln>
            <a:effectLst/>
          </c:spPr>
          <c:marker>
            <c:symbol val="none"/>
          </c:marker>
          <c:cat>
            <c:numRef>
              <c:f>rong_freq!$B$2:$B$144</c:f>
              <c:numCache>
                <c:formatCode>General</c:formatCode>
                <c:ptCount val="143"/>
                <c:pt idx="0">
                  <c:v>1872</c:v>
                </c:pt>
                <c:pt idx="1">
                  <c:v>1873</c:v>
                </c:pt>
                <c:pt idx="2">
                  <c:v>1874</c:v>
                </c:pt>
                <c:pt idx="3">
                  <c:v>1875</c:v>
                </c:pt>
                <c:pt idx="4">
                  <c:v>1876</c:v>
                </c:pt>
                <c:pt idx="5">
                  <c:v>1877</c:v>
                </c:pt>
                <c:pt idx="6">
                  <c:v>1878</c:v>
                </c:pt>
                <c:pt idx="7">
                  <c:v>1879</c:v>
                </c:pt>
                <c:pt idx="8">
                  <c:v>1880</c:v>
                </c:pt>
                <c:pt idx="9">
                  <c:v>1881</c:v>
                </c:pt>
                <c:pt idx="10">
                  <c:v>1882</c:v>
                </c:pt>
                <c:pt idx="11">
                  <c:v>1883</c:v>
                </c:pt>
                <c:pt idx="12">
                  <c:v>1884</c:v>
                </c:pt>
                <c:pt idx="13">
                  <c:v>1885</c:v>
                </c:pt>
                <c:pt idx="14">
                  <c:v>1886</c:v>
                </c:pt>
                <c:pt idx="15">
                  <c:v>1887</c:v>
                </c:pt>
                <c:pt idx="16">
                  <c:v>1888</c:v>
                </c:pt>
                <c:pt idx="17">
                  <c:v>1889</c:v>
                </c:pt>
                <c:pt idx="18">
                  <c:v>1890</c:v>
                </c:pt>
                <c:pt idx="19">
                  <c:v>1891</c:v>
                </c:pt>
                <c:pt idx="20">
                  <c:v>1892</c:v>
                </c:pt>
                <c:pt idx="21">
                  <c:v>1893</c:v>
                </c:pt>
                <c:pt idx="22">
                  <c:v>1894</c:v>
                </c:pt>
                <c:pt idx="23">
                  <c:v>1895</c:v>
                </c:pt>
                <c:pt idx="24">
                  <c:v>1896</c:v>
                </c:pt>
                <c:pt idx="25">
                  <c:v>1897</c:v>
                </c:pt>
                <c:pt idx="26">
                  <c:v>1898</c:v>
                </c:pt>
                <c:pt idx="27">
                  <c:v>1899</c:v>
                </c:pt>
                <c:pt idx="28">
                  <c:v>1900</c:v>
                </c:pt>
                <c:pt idx="29">
                  <c:v>1901</c:v>
                </c:pt>
                <c:pt idx="30">
                  <c:v>1902</c:v>
                </c:pt>
                <c:pt idx="31">
                  <c:v>1903</c:v>
                </c:pt>
                <c:pt idx="32">
                  <c:v>1904</c:v>
                </c:pt>
                <c:pt idx="33">
                  <c:v>1905</c:v>
                </c:pt>
                <c:pt idx="34">
                  <c:v>1906</c:v>
                </c:pt>
                <c:pt idx="35">
                  <c:v>1907</c:v>
                </c:pt>
                <c:pt idx="36">
                  <c:v>1908</c:v>
                </c:pt>
                <c:pt idx="37">
                  <c:v>1909</c:v>
                </c:pt>
                <c:pt idx="38">
                  <c:v>1910</c:v>
                </c:pt>
                <c:pt idx="39">
                  <c:v>1911</c:v>
                </c:pt>
                <c:pt idx="40">
                  <c:v>1912</c:v>
                </c:pt>
                <c:pt idx="41">
                  <c:v>1913</c:v>
                </c:pt>
                <c:pt idx="42">
                  <c:v>1914</c:v>
                </c:pt>
                <c:pt idx="43">
                  <c:v>1915</c:v>
                </c:pt>
                <c:pt idx="44">
                  <c:v>1916</c:v>
                </c:pt>
                <c:pt idx="45">
                  <c:v>1917</c:v>
                </c:pt>
                <c:pt idx="46">
                  <c:v>1918</c:v>
                </c:pt>
                <c:pt idx="47">
                  <c:v>1919</c:v>
                </c:pt>
                <c:pt idx="48">
                  <c:v>1920</c:v>
                </c:pt>
                <c:pt idx="49">
                  <c:v>1921</c:v>
                </c:pt>
                <c:pt idx="50">
                  <c:v>1922</c:v>
                </c:pt>
                <c:pt idx="51">
                  <c:v>1923</c:v>
                </c:pt>
                <c:pt idx="52">
                  <c:v>1924</c:v>
                </c:pt>
                <c:pt idx="53">
                  <c:v>1925</c:v>
                </c:pt>
                <c:pt idx="54">
                  <c:v>1926</c:v>
                </c:pt>
                <c:pt idx="55">
                  <c:v>1928</c:v>
                </c:pt>
                <c:pt idx="56">
                  <c:v>1929</c:v>
                </c:pt>
                <c:pt idx="57">
                  <c:v>1930</c:v>
                </c:pt>
                <c:pt idx="58">
                  <c:v>1931</c:v>
                </c:pt>
                <c:pt idx="59">
                  <c:v>1932</c:v>
                </c:pt>
                <c:pt idx="60">
                  <c:v>1933</c:v>
                </c:pt>
                <c:pt idx="61">
                  <c:v>1934</c:v>
                </c:pt>
                <c:pt idx="62">
                  <c:v>1935</c:v>
                </c:pt>
                <c:pt idx="63">
                  <c:v>1936</c:v>
                </c:pt>
                <c:pt idx="64">
                  <c:v>1937</c:v>
                </c:pt>
                <c:pt idx="65">
                  <c:v>1938</c:v>
                </c:pt>
                <c:pt idx="66">
                  <c:v>1939</c:v>
                </c:pt>
                <c:pt idx="67">
                  <c:v>1940</c:v>
                </c:pt>
                <c:pt idx="68">
                  <c:v>1941</c:v>
                </c:pt>
                <c:pt idx="69">
                  <c:v>1942</c:v>
                </c:pt>
                <c:pt idx="70">
                  <c:v>1943</c:v>
                </c:pt>
                <c:pt idx="71">
                  <c:v>1944</c:v>
                </c:pt>
                <c:pt idx="72">
                  <c:v>1945</c:v>
                </c:pt>
                <c:pt idx="73">
                  <c:v>1946</c:v>
                </c:pt>
                <c:pt idx="74">
                  <c:v>1947</c:v>
                </c:pt>
                <c:pt idx="75">
                  <c:v>1948</c:v>
                </c:pt>
                <c:pt idx="76">
                  <c:v>1949</c:v>
                </c:pt>
                <c:pt idx="77">
                  <c:v>1950</c:v>
                </c:pt>
                <c:pt idx="78">
                  <c:v>1951</c:v>
                </c:pt>
                <c:pt idx="79">
                  <c:v>1952</c:v>
                </c:pt>
                <c:pt idx="80">
                  <c:v>1953</c:v>
                </c:pt>
                <c:pt idx="81">
                  <c:v>1954</c:v>
                </c:pt>
                <c:pt idx="82">
                  <c:v>1955</c:v>
                </c:pt>
                <c:pt idx="83">
                  <c:v>1956</c:v>
                </c:pt>
                <c:pt idx="84">
                  <c:v>1957</c:v>
                </c:pt>
                <c:pt idx="85">
                  <c:v>1958</c:v>
                </c:pt>
                <c:pt idx="86">
                  <c:v>1959</c:v>
                </c:pt>
                <c:pt idx="87">
                  <c:v>1960</c:v>
                </c:pt>
                <c:pt idx="88">
                  <c:v>1961</c:v>
                </c:pt>
                <c:pt idx="89">
                  <c:v>1962</c:v>
                </c:pt>
                <c:pt idx="90">
                  <c:v>1963</c:v>
                </c:pt>
                <c:pt idx="91">
                  <c:v>1964</c:v>
                </c:pt>
                <c:pt idx="92">
                  <c:v>1965</c:v>
                </c:pt>
                <c:pt idx="93">
                  <c:v>1966</c:v>
                </c:pt>
                <c:pt idx="94">
                  <c:v>1967</c:v>
                </c:pt>
                <c:pt idx="95">
                  <c:v>1968</c:v>
                </c:pt>
                <c:pt idx="96">
                  <c:v>1969</c:v>
                </c:pt>
                <c:pt idx="97">
                  <c:v>1970</c:v>
                </c:pt>
                <c:pt idx="98">
                  <c:v>1971</c:v>
                </c:pt>
                <c:pt idx="99">
                  <c:v>1972</c:v>
                </c:pt>
                <c:pt idx="100">
                  <c:v>1973</c:v>
                </c:pt>
                <c:pt idx="101">
                  <c:v>1974</c:v>
                </c:pt>
                <c:pt idx="102">
                  <c:v>1975</c:v>
                </c:pt>
                <c:pt idx="103">
                  <c:v>1976</c:v>
                </c:pt>
                <c:pt idx="104">
                  <c:v>1977</c:v>
                </c:pt>
                <c:pt idx="105">
                  <c:v>1978</c:v>
                </c:pt>
                <c:pt idx="106">
                  <c:v>1979</c:v>
                </c:pt>
                <c:pt idx="107">
                  <c:v>1980</c:v>
                </c:pt>
                <c:pt idx="108">
                  <c:v>1981</c:v>
                </c:pt>
                <c:pt idx="109">
                  <c:v>1982</c:v>
                </c:pt>
                <c:pt idx="110">
                  <c:v>1983</c:v>
                </c:pt>
                <c:pt idx="111">
                  <c:v>1984</c:v>
                </c:pt>
                <c:pt idx="112">
                  <c:v>1985</c:v>
                </c:pt>
                <c:pt idx="113">
                  <c:v>1986</c:v>
                </c:pt>
                <c:pt idx="114">
                  <c:v>1987</c:v>
                </c:pt>
                <c:pt idx="115">
                  <c:v>1988</c:v>
                </c:pt>
                <c:pt idx="116">
                  <c:v>1989</c:v>
                </c:pt>
                <c:pt idx="117">
                  <c:v>1990</c:v>
                </c:pt>
                <c:pt idx="118">
                  <c:v>1991</c:v>
                </c:pt>
                <c:pt idx="119">
                  <c:v>1992</c:v>
                </c:pt>
                <c:pt idx="120">
                  <c:v>1993</c:v>
                </c:pt>
                <c:pt idx="121">
                  <c:v>1994</c:v>
                </c:pt>
                <c:pt idx="122">
                  <c:v>1995</c:v>
                </c:pt>
                <c:pt idx="123">
                  <c:v>1996</c:v>
                </c:pt>
                <c:pt idx="124">
                  <c:v>1997</c:v>
                </c:pt>
                <c:pt idx="125">
                  <c:v>1998</c:v>
                </c:pt>
                <c:pt idx="126">
                  <c:v>1999</c:v>
                </c:pt>
                <c:pt idx="127">
                  <c:v>2000</c:v>
                </c:pt>
                <c:pt idx="128">
                  <c:v>2001</c:v>
                </c:pt>
                <c:pt idx="129">
                  <c:v>2002</c:v>
                </c:pt>
                <c:pt idx="130">
                  <c:v>2003</c:v>
                </c:pt>
                <c:pt idx="131">
                  <c:v>2004</c:v>
                </c:pt>
                <c:pt idx="132">
                  <c:v>2005</c:v>
                </c:pt>
                <c:pt idx="133">
                  <c:v>2006</c:v>
                </c:pt>
                <c:pt idx="134">
                  <c:v>2007</c:v>
                </c:pt>
                <c:pt idx="135">
                  <c:v>2008</c:v>
                </c:pt>
                <c:pt idx="136">
                  <c:v>2009</c:v>
                </c:pt>
                <c:pt idx="137">
                  <c:v>2010</c:v>
                </c:pt>
                <c:pt idx="138">
                  <c:v>2011</c:v>
                </c:pt>
                <c:pt idx="139">
                  <c:v>2012</c:v>
                </c:pt>
                <c:pt idx="140">
                  <c:v>2013</c:v>
                </c:pt>
                <c:pt idx="141">
                  <c:v>2014</c:v>
                </c:pt>
                <c:pt idx="142">
                  <c:v>2015</c:v>
                </c:pt>
              </c:numCache>
            </c:numRef>
          </c:cat>
          <c:val>
            <c:numRef>
              <c:f>rong_freq!$C$2:$C$144</c:f>
              <c:numCache>
                <c:formatCode>General</c:formatCode>
                <c:ptCount val="143"/>
                <c:pt idx="0">
                  <c:v>3</c:v>
                </c:pt>
                <c:pt idx="1">
                  <c:v>10</c:v>
                </c:pt>
                <c:pt idx="2">
                  <c:v>16</c:v>
                </c:pt>
                <c:pt idx="3">
                  <c:v>11</c:v>
                </c:pt>
                <c:pt idx="4">
                  <c:v>16</c:v>
                </c:pt>
                <c:pt idx="5">
                  <c:v>10</c:v>
                </c:pt>
                <c:pt idx="6">
                  <c:v>14</c:v>
                </c:pt>
                <c:pt idx="7">
                  <c:v>25</c:v>
                </c:pt>
                <c:pt idx="8">
                  <c:v>26</c:v>
                </c:pt>
                <c:pt idx="9">
                  <c:v>18</c:v>
                </c:pt>
                <c:pt idx="10">
                  <c:v>13</c:v>
                </c:pt>
                <c:pt idx="11">
                  <c:v>24</c:v>
                </c:pt>
                <c:pt idx="12">
                  <c:v>20</c:v>
                </c:pt>
                <c:pt idx="13">
                  <c:v>35</c:v>
                </c:pt>
                <c:pt idx="14">
                  <c:v>56</c:v>
                </c:pt>
                <c:pt idx="15">
                  <c:v>46</c:v>
                </c:pt>
                <c:pt idx="16">
                  <c:v>55</c:v>
                </c:pt>
                <c:pt idx="17">
                  <c:v>39</c:v>
                </c:pt>
                <c:pt idx="18">
                  <c:v>41</c:v>
                </c:pt>
                <c:pt idx="19">
                  <c:v>41</c:v>
                </c:pt>
                <c:pt idx="20">
                  <c:v>41</c:v>
                </c:pt>
                <c:pt idx="21">
                  <c:v>57</c:v>
                </c:pt>
                <c:pt idx="22">
                  <c:v>51</c:v>
                </c:pt>
                <c:pt idx="23">
                  <c:v>31</c:v>
                </c:pt>
                <c:pt idx="24">
                  <c:v>43</c:v>
                </c:pt>
                <c:pt idx="25">
                  <c:v>36</c:v>
                </c:pt>
                <c:pt idx="26">
                  <c:v>51</c:v>
                </c:pt>
                <c:pt idx="27">
                  <c:v>47</c:v>
                </c:pt>
                <c:pt idx="28">
                  <c:v>65</c:v>
                </c:pt>
                <c:pt idx="29">
                  <c:v>68</c:v>
                </c:pt>
                <c:pt idx="30">
                  <c:v>63</c:v>
                </c:pt>
                <c:pt idx="31">
                  <c:v>44</c:v>
                </c:pt>
                <c:pt idx="32">
                  <c:v>58</c:v>
                </c:pt>
                <c:pt idx="33">
                  <c:v>36</c:v>
                </c:pt>
                <c:pt idx="34">
                  <c:v>90</c:v>
                </c:pt>
                <c:pt idx="35">
                  <c:v>49</c:v>
                </c:pt>
                <c:pt idx="36">
                  <c:v>48</c:v>
                </c:pt>
                <c:pt idx="37">
                  <c:v>68</c:v>
                </c:pt>
                <c:pt idx="38">
                  <c:v>72</c:v>
                </c:pt>
                <c:pt idx="39">
                  <c:v>44</c:v>
                </c:pt>
                <c:pt idx="40">
                  <c:v>216</c:v>
                </c:pt>
                <c:pt idx="41">
                  <c:v>532</c:v>
                </c:pt>
                <c:pt idx="42">
                  <c:v>407</c:v>
                </c:pt>
                <c:pt idx="43">
                  <c:v>620</c:v>
                </c:pt>
                <c:pt idx="44">
                  <c:v>1082</c:v>
                </c:pt>
                <c:pt idx="45">
                  <c:v>710</c:v>
                </c:pt>
                <c:pt idx="46">
                  <c:v>619</c:v>
                </c:pt>
                <c:pt idx="47">
                  <c:v>144</c:v>
                </c:pt>
                <c:pt idx="48">
                  <c:v>195</c:v>
                </c:pt>
                <c:pt idx="49">
                  <c:v>233</c:v>
                </c:pt>
                <c:pt idx="50">
                  <c:v>261</c:v>
                </c:pt>
                <c:pt idx="51">
                  <c:v>1843</c:v>
                </c:pt>
                <c:pt idx="52">
                  <c:v>1704</c:v>
                </c:pt>
                <c:pt idx="53">
                  <c:v>1862</c:v>
                </c:pt>
                <c:pt idx="54">
                  <c:v>2687</c:v>
                </c:pt>
                <c:pt idx="55">
                  <c:v>3179</c:v>
                </c:pt>
                <c:pt idx="56">
                  <c:v>3579</c:v>
                </c:pt>
                <c:pt idx="57">
                  <c:v>2604</c:v>
                </c:pt>
                <c:pt idx="58">
                  <c:v>2520</c:v>
                </c:pt>
                <c:pt idx="59">
                  <c:v>1716</c:v>
                </c:pt>
                <c:pt idx="60">
                  <c:v>1596</c:v>
                </c:pt>
                <c:pt idx="61">
                  <c:v>1586</c:v>
                </c:pt>
                <c:pt idx="62">
                  <c:v>1401</c:v>
                </c:pt>
                <c:pt idx="63">
                  <c:v>651</c:v>
                </c:pt>
                <c:pt idx="64">
                  <c:v>1205</c:v>
                </c:pt>
                <c:pt idx="65">
                  <c:v>174</c:v>
                </c:pt>
                <c:pt idx="66">
                  <c:v>1905</c:v>
                </c:pt>
                <c:pt idx="67">
                  <c:v>1539</c:v>
                </c:pt>
                <c:pt idx="68">
                  <c:v>1587</c:v>
                </c:pt>
                <c:pt idx="69">
                  <c:v>973</c:v>
                </c:pt>
                <c:pt idx="70">
                  <c:v>797</c:v>
                </c:pt>
                <c:pt idx="71">
                  <c:v>456</c:v>
                </c:pt>
                <c:pt idx="72">
                  <c:v>139</c:v>
                </c:pt>
                <c:pt idx="73">
                  <c:v>5</c:v>
                </c:pt>
                <c:pt idx="74">
                  <c:v>15</c:v>
                </c:pt>
                <c:pt idx="75">
                  <c:v>10</c:v>
                </c:pt>
                <c:pt idx="76">
                  <c:v>22</c:v>
                </c:pt>
                <c:pt idx="77">
                  <c:v>57</c:v>
                </c:pt>
                <c:pt idx="78">
                  <c:v>112</c:v>
                </c:pt>
                <c:pt idx="79">
                  <c:v>80</c:v>
                </c:pt>
                <c:pt idx="80">
                  <c:v>21</c:v>
                </c:pt>
                <c:pt idx="81">
                  <c:v>27</c:v>
                </c:pt>
                <c:pt idx="82">
                  <c:v>16</c:v>
                </c:pt>
                <c:pt idx="83">
                  <c:v>28</c:v>
                </c:pt>
                <c:pt idx="84">
                  <c:v>57</c:v>
                </c:pt>
                <c:pt idx="85">
                  <c:v>37</c:v>
                </c:pt>
                <c:pt idx="86">
                  <c:v>37</c:v>
                </c:pt>
                <c:pt idx="87">
                  <c:v>24</c:v>
                </c:pt>
                <c:pt idx="88">
                  <c:v>51</c:v>
                </c:pt>
                <c:pt idx="89">
                  <c:v>21</c:v>
                </c:pt>
                <c:pt idx="90">
                  <c:v>22</c:v>
                </c:pt>
                <c:pt idx="91">
                  <c:v>72</c:v>
                </c:pt>
                <c:pt idx="92">
                  <c:v>48</c:v>
                </c:pt>
                <c:pt idx="93">
                  <c:v>89</c:v>
                </c:pt>
                <c:pt idx="94">
                  <c:v>8</c:v>
                </c:pt>
                <c:pt idx="95">
                  <c:v>8</c:v>
                </c:pt>
                <c:pt idx="96">
                  <c:v>1</c:v>
                </c:pt>
                <c:pt idx="97">
                  <c:v>23</c:v>
                </c:pt>
                <c:pt idx="98">
                  <c:v>33</c:v>
                </c:pt>
                <c:pt idx="99">
                  <c:v>94</c:v>
                </c:pt>
                <c:pt idx="100">
                  <c:v>64</c:v>
                </c:pt>
                <c:pt idx="101">
                  <c:v>74</c:v>
                </c:pt>
                <c:pt idx="102">
                  <c:v>143</c:v>
                </c:pt>
                <c:pt idx="103">
                  <c:v>26</c:v>
                </c:pt>
                <c:pt idx="104">
                  <c:v>112</c:v>
                </c:pt>
                <c:pt idx="105">
                  <c:v>36</c:v>
                </c:pt>
                <c:pt idx="106">
                  <c:v>26</c:v>
                </c:pt>
                <c:pt idx="107">
                  <c:v>39</c:v>
                </c:pt>
                <c:pt idx="108">
                  <c:v>67</c:v>
                </c:pt>
                <c:pt idx="109">
                  <c:v>34</c:v>
                </c:pt>
                <c:pt idx="110">
                  <c:v>53</c:v>
                </c:pt>
                <c:pt idx="111">
                  <c:v>277</c:v>
                </c:pt>
                <c:pt idx="112">
                  <c:v>59</c:v>
                </c:pt>
                <c:pt idx="113">
                  <c:v>72</c:v>
                </c:pt>
                <c:pt idx="114">
                  <c:v>83</c:v>
                </c:pt>
                <c:pt idx="115">
                  <c:v>183</c:v>
                </c:pt>
                <c:pt idx="116">
                  <c:v>93</c:v>
                </c:pt>
                <c:pt idx="117">
                  <c:v>159</c:v>
                </c:pt>
                <c:pt idx="118">
                  <c:v>125</c:v>
                </c:pt>
                <c:pt idx="119">
                  <c:v>113</c:v>
                </c:pt>
                <c:pt idx="120">
                  <c:v>102</c:v>
                </c:pt>
                <c:pt idx="121">
                  <c:v>131</c:v>
                </c:pt>
                <c:pt idx="122">
                  <c:v>149</c:v>
                </c:pt>
                <c:pt idx="123">
                  <c:v>319</c:v>
                </c:pt>
                <c:pt idx="124">
                  <c:v>217</c:v>
                </c:pt>
                <c:pt idx="125">
                  <c:v>188</c:v>
                </c:pt>
                <c:pt idx="126">
                  <c:v>292</c:v>
                </c:pt>
                <c:pt idx="127">
                  <c:v>271</c:v>
                </c:pt>
                <c:pt idx="128">
                  <c:v>251</c:v>
                </c:pt>
                <c:pt idx="129">
                  <c:v>360</c:v>
                </c:pt>
                <c:pt idx="130">
                  <c:v>350</c:v>
                </c:pt>
                <c:pt idx="131">
                  <c:v>101</c:v>
                </c:pt>
                <c:pt idx="132">
                  <c:v>100</c:v>
                </c:pt>
                <c:pt idx="133">
                  <c:v>150</c:v>
                </c:pt>
                <c:pt idx="134">
                  <c:v>122</c:v>
                </c:pt>
                <c:pt idx="135">
                  <c:v>55</c:v>
                </c:pt>
                <c:pt idx="136">
                  <c:v>104</c:v>
                </c:pt>
                <c:pt idx="137">
                  <c:v>175</c:v>
                </c:pt>
                <c:pt idx="138">
                  <c:v>218</c:v>
                </c:pt>
                <c:pt idx="139">
                  <c:v>166</c:v>
                </c:pt>
                <c:pt idx="140">
                  <c:v>100</c:v>
                </c:pt>
                <c:pt idx="141">
                  <c:v>60</c:v>
                </c:pt>
                <c:pt idx="142">
                  <c:v>153</c:v>
                </c:pt>
              </c:numCache>
            </c:numRef>
          </c:val>
          <c:smooth val="0"/>
          <c:extLst>
            <c:ext xmlns:c16="http://schemas.microsoft.com/office/drawing/2014/chart" uri="{C3380CC4-5D6E-409C-BE32-E72D297353CC}">
              <c16:uniqueId val="{00000000-2963-4C32-AE46-19AAD5490D03}"/>
            </c:ext>
          </c:extLst>
        </c:ser>
        <c:dLbls>
          <c:showLegendKey val="0"/>
          <c:showVal val="0"/>
          <c:showCatName val="0"/>
          <c:showSerName val="0"/>
          <c:showPercent val="0"/>
          <c:showBubbleSize val="0"/>
        </c:dLbls>
        <c:smooth val="0"/>
        <c:axId val="1802250928"/>
        <c:axId val="1930071184"/>
      </c:lineChart>
      <c:catAx>
        <c:axId val="18022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30071184"/>
        <c:crosses val="autoZero"/>
        <c:auto val="1"/>
        <c:lblAlgn val="ctr"/>
        <c:lblOffset val="100"/>
        <c:noMultiLvlLbl val="0"/>
      </c:catAx>
      <c:valAx>
        <c:axId val="193007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22509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 词语种类</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rong_freq!$D$1</c:f>
              <c:strCache>
                <c:ptCount val="1"/>
                <c:pt idx="0">
                  <c:v> 词种</c:v>
                </c:pt>
              </c:strCache>
            </c:strRef>
          </c:tx>
          <c:spPr>
            <a:ln w="28575" cap="rnd">
              <a:solidFill>
                <a:schemeClr val="accent3"/>
              </a:solidFill>
              <a:round/>
            </a:ln>
            <a:effectLst/>
          </c:spPr>
          <c:marker>
            <c:symbol val="none"/>
          </c:marker>
          <c:cat>
            <c:numRef>
              <c:f>rong_freq!$B$2:$B$144</c:f>
              <c:numCache>
                <c:formatCode>General</c:formatCode>
                <c:ptCount val="143"/>
                <c:pt idx="0">
                  <c:v>1872</c:v>
                </c:pt>
                <c:pt idx="1">
                  <c:v>1873</c:v>
                </c:pt>
                <c:pt idx="2">
                  <c:v>1874</c:v>
                </c:pt>
                <c:pt idx="3">
                  <c:v>1875</c:v>
                </c:pt>
                <c:pt idx="4">
                  <c:v>1876</c:v>
                </c:pt>
                <c:pt idx="5">
                  <c:v>1877</c:v>
                </c:pt>
                <c:pt idx="6">
                  <c:v>1878</c:v>
                </c:pt>
                <c:pt idx="7">
                  <c:v>1879</c:v>
                </c:pt>
                <c:pt idx="8">
                  <c:v>1880</c:v>
                </c:pt>
                <c:pt idx="9">
                  <c:v>1881</c:v>
                </c:pt>
                <c:pt idx="10">
                  <c:v>1882</c:v>
                </c:pt>
                <c:pt idx="11">
                  <c:v>1883</c:v>
                </c:pt>
                <c:pt idx="12">
                  <c:v>1884</c:v>
                </c:pt>
                <c:pt idx="13">
                  <c:v>1885</c:v>
                </c:pt>
                <c:pt idx="14">
                  <c:v>1886</c:v>
                </c:pt>
                <c:pt idx="15">
                  <c:v>1887</c:v>
                </c:pt>
                <c:pt idx="16">
                  <c:v>1888</c:v>
                </c:pt>
                <c:pt idx="17">
                  <c:v>1889</c:v>
                </c:pt>
                <c:pt idx="18">
                  <c:v>1890</c:v>
                </c:pt>
                <c:pt idx="19">
                  <c:v>1891</c:v>
                </c:pt>
                <c:pt idx="20">
                  <c:v>1892</c:v>
                </c:pt>
                <c:pt idx="21">
                  <c:v>1893</c:v>
                </c:pt>
                <c:pt idx="22">
                  <c:v>1894</c:v>
                </c:pt>
                <c:pt idx="23">
                  <c:v>1895</c:v>
                </c:pt>
                <c:pt idx="24">
                  <c:v>1896</c:v>
                </c:pt>
                <c:pt idx="25">
                  <c:v>1897</c:v>
                </c:pt>
                <c:pt idx="26">
                  <c:v>1898</c:v>
                </c:pt>
                <c:pt idx="27">
                  <c:v>1899</c:v>
                </c:pt>
                <c:pt idx="28">
                  <c:v>1900</c:v>
                </c:pt>
                <c:pt idx="29">
                  <c:v>1901</c:v>
                </c:pt>
                <c:pt idx="30">
                  <c:v>1902</c:v>
                </c:pt>
                <c:pt idx="31">
                  <c:v>1903</c:v>
                </c:pt>
                <c:pt idx="32">
                  <c:v>1904</c:v>
                </c:pt>
                <c:pt idx="33">
                  <c:v>1905</c:v>
                </c:pt>
                <c:pt idx="34">
                  <c:v>1906</c:v>
                </c:pt>
                <c:pt idx="35">
                  <c:v>1907</c:v>
                </c:pt>
                <c:pt idx="36">
                  <c:v>1908</c:v>
                </c:pt>
                <c:pt idx="37">
                  <c:v>1909</c:v>
                </c:pt>
                <c:pt idx="38">
                  <c:v>1910</c:v>
                </c:pt>
                <c:pt idx="39">
                  <c:v>1911</c:v>
                </c:pt>
                <c:pt idx="40">
                  <c:v>1912</c:v>
                </c:pt>
                <c:pt idx="41">
                  <c:v>1913</c:v>
                </c:pt>
                <c:pt idx="42">
                  <c:v>1914</c:v>
                </c:pt>
                <c:pt idx="43">
                  <c:v>1915</c:v>
                </c:pt>
                <c:pt idx="44">
                  <c:v>1916</c:v>
                </c:pt>
                <c:pt idx="45">
                  <c:v>1917</c:v>
                </c:pt>
                <c:pt idx="46">
                  <c:v>1918</c:v>
                </c:pt>
                <c:pt idx="47">
                  <c:v>1919</c:v>
                </c:pt>
                <c:pt idx="48">
                  <c:v>1920</c:v>
                </c:pt>
                <c:pt idx="49">
                  <c:v>1921</c:v>
                </c:pt>
                <c:pt idx="50">
                  <c:v>1922</c:v>
                </c:pt>
                <c:pt idx="51">
                  <c:v>1923</c:v>
                </c:pt>
                <c:pt idx="52">
                  <c:v>1924</c:v>
                </c:pt>
                <c:pt idx="53">
                  <c:v>1925</c:v>
                </c:pt>
                <c:pt idx="54">
                  <c:v>1926</c:v>
                </c:pt>
                <c:pt idx="55">
                  <c:v>1928</c:v>
                </c:pt>
                <c:pt idx="56">
                  <c:v>1929</c:v>
                </c:pt>
                <c:pt idx="57">
                  <c:v>1930</c:v>
                </c:pt>
                <c:pt idx="58">
                  <c:v>1931</c:v>
                </c:pt>
                <c:pt idx="59">
                  <c:v>1932</c:v>
                </c:pt>
                <c:pt idx="60">
                  <c:v>1933</c:v>
                </c:pt>
                <c:pt idx="61">
                  <c:v>1934</c:v>
                </c:pt>
                <c:pt idx="62">
                  <c:v>1935</c:v>
                </c:pt>
                <c:pt idx="63">
                  <c:v>1936</c:v>
                </c:pt>
                <c:pt idx="64">
                  <c:v>1937</c:v>
                </c:pt>
                <c:pt idx="65">
                  <c:v>1938</c:v>
                </c:pt>
                <c:pt idx="66">
                  <c:v>1939</c:v>
                </c:pt>
                <c:pt idx="67">
                  <c:v>1940</c:v>
                </c:pt>
                <c:pt idx="68">
                  <c:v>1941</c:v>
                </c:pt>
                <c:pt idx="69">
                  <c:v>1942</c:v>
                </c:pt>
                <c:pt idx="70">
                  <c:v>1943</c:v>
                </c:pt>
                <c:pt idx="71">
                  <c:v>1944</c:v>
                </c:pt>
                <c:pt idx="72">
                  <c:v>1945</c:v>
                </c:pt>
                <c:pt idx="73">
                  <c:v>1946</c:v>
                </c:pt>
                <c:pt idx="74">
                  <c:v>1947</c:v>
                </c:pt>
                <c:pt idx="75">
                  <c:v>1948</c:v>
                </c:pt>
                <c:pt idx="76">
                  <c:v>1949</c:v>
                </c:pt>
                <c:pt idx="77">
                  <c:v>1950</c:v>
                </c:pt>
                <c:pt idx="78">
                  <c:v>1951</c:v>
                </c:pt>
                <c:pt idx="79">
                  <c:v>1952</c:v>
                </c:pt>
                <c:pt idx="80">
                  <c:v>1953</c:v>
                </c:pt>
                <c:pt idx="81">
                  <c:v>1954</c:v>
                </c:pt>
                <c:pt idx="82">
                  <c:v>1955</c:v>
                </c:pt>
                <c:pt idx="83">
                  <c:v>1956</c:v>
                </c:pt>
                <c:pt idx="84">
                  <c:v>1957</c:v>
                </c:pt>
                <c:pt idx="85">
                  <c:v>1958</c:v>
                </c:pt>
                <c:pt idx="86">
                  <c:v>1959</c:v>
                </c:pt>
                <c:pt idx="87">
                  <c:v>1960</c:v>
                </c:pt>
                <c:pt idx="88">
                  <c:v>1961</c:v>
                </c:pt>
                <c:pt idx="89">
                  <c:v>1962</c:v>
                </c:pt>
                <c:pt idx="90">
                  <c:v>1963</c:v>
                </c:pt>
                <c:pt idx="91">
                  <c:v>1964</c:v>
                </c:pt>
                <c:pt idx="92">
                  <c:v>1965</c:v>
                </c:pt>
                <c:pt idx="93">
                  <c:v>1966</c:v>
                </c:pt>
                <c:pt idx="94">
                  <c:v>1967</c:v>
                </c:pt>
                <c:pt idx="95">
                  <c:v>1968</c:v>
                </c:pt>
                <c:pt idx="96">
                  <c:v>1969</c:v>
                </c:pt>
                <c:pt idx="97">
                  <c:v>1970</c:v>
                </c:pt>
                <c:pt idx="98">
                  <c:v>1971</c:v>
                </c:pt>
                <c:pt idx="99">
                  <c:v>1972</c:v>
                </c:pt>
                <c:pt idx="100">
                  <c:v>1973</c:v>
                </c:pt>
                <c:pt idx="101">
                  <c:v>1974</c:v>
                </c:pt>
                <c:pt idx="102">
                  <c:v>1975</c:v>
                </c:pt>
                <c:pt idx="103">
                  <c:v>1976</c:v>
                </c:pt>
                <c:pt idx="104">
                  <c:v>1977</c:v>
                </c:pt>
                <c:pt idx="105">
                  <c:v>1978</c:v>
                </c:pt>
                <c:pt idx="106">
                  <c:v>1979</c:v>
                </c:pt>
                <c:pt idx="107">
                  <c:v>1980</c:v>
                </c:pt>
                <c:pt idx="108">
                  <c:v>1981</c:v>
                </c:pt>
                <c:pt idx="109">
                  <c:v>1982</c:v>
                </c:pt>
                <c:pt idx="110">
                  <c:v>1983</c:v>
                </c:pt>
                <c:pt idx="111">
                  <c:v>1984</c:v>
                </c:pt>
                <c:pt idx="112">
                  <c:v>1985</c:v>
                </c:pt>
                <c:pt idx="113">
                  <c:v>1986</c:v>
                </c:pt>
                <c:pt idx="114">
                  <c:v>1987</c:v>
                </c:pt>
                <c:pt idx="115">
                  <c:v>1988</c:v>
                </c:pt>
                <c:pt idx="116">
                  <c:v>1989</c:v>
                </c:pt>
                <c:pt idx="117">
                  <c:v>1990</c:v>
                </c:pt>
                <c:pt idx="118">
                  <c:v>1991</c:v>
                </c:pt>
                <c:pt idx="119">
                  <c:v>1992</c:v>
                </c:pt>
                <c:pt idx="120">
                  <c:v>1993</c:v>
                </c:pt>
                <c:pt idx="121">
                  <c:v>1994</c:v>
                </c:pt>
                <c:pt idx="122">
                  <c:v>1995</c:v>
                </c:pt>
                <c:pt idx="123">
                  <c:v>1996</c:v>
                </c:pt>
                <c:pt idx="124">
                  <c:v>1997</c:v>
                </c:pt>
                <c:pt idx="125">
                  <c:v>1998</c:v>
                </c:pt>
                <c:pt idx="126">
                  <c:v>1999</c:v>
                </c:pt>
                <c:pt idx="127">
                  <c:v>2000</c:v>
                </c:pt>
                <c:pt idx="128">
                  <c:v>2001</c:v>
                </c:pt>
                <c:pt idx="129">
                  <c:v>2002</c:v>
                </c:pt>
                <c:pt idx="130">
                  <c:v>2003</c:v>
                </c:pt>
                <c:pt idx="131">
                  <c:v>2004</c:v>
                </c:pt>
                <c:pt idx="132">
                  <c:v>2005</c:v>
                </c:pt>
                <c:pt idx="133">
                  <c:v>2006</c:v>
                </c:pt>
                <c:pt idx="134">
                  <c:v>2007</c:v>
                </c:pt>
                <c:pt idx="135">
                  <c:v>2008</c:v>
                </c:pt>
                <c:pt idx="136">
                  <c:v>2009</c:v>
                </c:pt>
                <c:pt idx="137">
                  <c:v>2010</c:v>
                </c:pt>
                <c:pt idx="138">
                  <c:v>2011</c:v>
                </c:pt>
                <c:pt idx="139">
                  <c:v>2012</c:v>
                </c:pt>
                <c:pt idx="140">
                  <c:v>2013</c:v>
                </c:pt>
                <c:pt idx="141">
                  <c:v>2014</c:v>
                </c:pt>
                <c:pt idx="142">
                  <c:v>2015</c:v>
                </c:pt>
              </c:numCache>
            </c:numRef>
          </c:cat>
          <c:val>
            <c:numRef>
              <c:f>rong_freq!$D$2:$D$144</c:f>
              <c:numCache>
                <c:formatCode>General</c:formatCode>
                <c:ptCount val="143"/>
                <c:pt idx="0">
                  <c:v>2</c:v>
                </c:pt>
                <c:pt idx="1">
                  <c:v>6</c:v>
                </c:pt>
                <c:pt idx="2">
                  <c:v>9</c:v>
                </c:pt>
                <c:pt idx="3">
                  <c:v>8</c:v>
                </c:pt>
                <c:pt idx="4">
                  <c:v>10</c:v>
                </c:pt>
                <c:pt idx="5">
                  <c:v>9</c:v>
                </c:pt>
                <c:pt idx="6">
                  <c:v>11</c:v>
                </c:pt>
                <c:pt idx="7">
                  <c:v>16</c:v>
                </c:pt>
                <c:pt idx="8">
                  <c:v>19</c:v>
                </c:pt>
                <c:pt idx="9">
                  <c:v>15</c:v>
                </c:pt>
                <c:pt idx="10">
                  <c:v>12</c:v>
                </c:pt>
                <c:pt idx="11">
                  <c:v>17</c:v>
                </c:pt>
                <c:pt idx="12">
                  <c:v>13</c:v>
                </c:pt>
                <c:pt idx="13">
                  <c:v>27</c:v>
                </c:pt>
                <c:pt idx="14">
                  <c:v>35</c:v>
                </c:pt>
                <c:pt idx="15">
                  <c:v>38</c:v>
                </c:pt>
                <c:pt idx="16">
                  <c:v>41</c:v>
                </c:pt>
                <c:pt idx="17">
                  <c:v>32</c:v>
                </c:pt>
                <c:pt idx="18">
                  <c:v>22</c:v>
                </c:pt>
                <c:pt idx="19">
                  <c:v>26</c:v>
                </c:pt>
                <c:pt idx="20">
                  <c:v>26</c:v>
                </c:pt>
                <c:pt idx="21">
                  <c:v>44</c:v>
                </c:pt>
                <c:pt idx="22">
                  <c:v>35</c:v>
                </c:pt>
                <c:pt idx="23">
                  <c:v>23</c:v>
                </c:pt>
                <c:pt idx="24">
                  <c:v>25</c:v>
                </c:pt>
                <c:pt idx="25">
                  <c:v>30</c:v>
                </c:pt>
                <c:pt idx="26">
                  <c:v>34</c:v>
                </c:pt>
                <c:pt idx="27">
                  <c:v>25</c:v>
                </c:pt>
                <c:pt idx="28">
                  <c:v>32</c:v>
                </c:pt>
                <c:pt idx="29">
                  <c:v>38</c:v>
                </c:pt>
                <c:pt idx="30">
                  <c:v>34</c:v>
                </c:pt>
                <c:pt idx="31">
                  <c:v>35</c:v>
                </c:pt>
                <c:pt idx="32">
                  <c:v>38</c:v>
                </c:pt>
                <c:pt idx="33">
                  <c:v>28</c:v>
                </c:pt>
                <c:pt idx="34">
                  <c:v>40</c:v>
                </c:pt>
                <c:pt idx="35">
                  <c:v>34</c:v>
                </c:pt>
                <c:pt idx="36">
                  <c:v>32</c:v>
                </c:pt>
                <c:pt idx="37">
                  <c:v>50</c:v>
                </c:pt>
                <c:pt idx="38">
                  <c:v>49</c:v>
                </c:pt>
                <c:pt idx="39">
                  <c:v>32</c:v>
                </c:pt>
                <c:pt idx="40">
                  <c:v>46</c:v>
                </c:pt>
                <c:pt idx="41">
                  <c:v>101</c:v>
                </c:pt>
                <c:pt idx="42">
                  <c:v>115</c:v>
                </c:pt>
                <c:pt idx="43">
                  <c:v>215</c:v>
                </c:pt>
                <c:pt idx="44">
                  <c:v>233</c:v>
                </c:pt>
                <c:pt idx="45">
                  <c:v>165</c:v>
                </c:pt>
                <c:pt idx="46">
                  <c:v>137</c:v>
                </c:pt>
                <c:pt idx="47">
                  <c:v>95</c:v>
                </c:pt>
                <c:pt idx="48">
                  <c:v>99</c:v>
                </c:pt>
                <c:pt idx="49">
                  <c:v>77</c:v>
                </c:pt>
                <c:pt idx="50">
                  <c:v>93</c:v>
                </c:pt>
                <c:pt idx="51">
                  <c:v>274</c:v>
                </c:pt>
                <c:pt idx="52">
                  <c:v>282</c:v>
                </c:pt>
                <c:pt idx="53">
                  <c:v>253</c:v>
                </c:pt>
                <c:pt idx="54">
                  <c:v>299</c:v>
                </c:pt>
                <c:pt idx="55">
                  <c:v>366</c:v>
                </c:pt>
                <c:pt idx="56">
                  <c:v>335</c:v>
                </c:pt>
                <c:pt idx="57">
                  <c:v>283</c:v>
                </c:pt>
                <c:pt idx="58">
                  <c:v>374</c:v>
                </c:pt>
                <c:pt idx="59">
                  <c:v>384</c:v>
                </c:pt>
                <c:pt idx="60">
                  <c:v>372</c:v>
                </c:pt>
                <c:pt idx="61">
                  <c:v>314</c:v>
                </c:pt>
                <c:pt idx="62">
                  <c:v>355</c:v>
                </c:pt>
                <c:pt idx="63">
                  <c:v>262</c:v>
                </c:pt>
                <c:pt idx="64">
                  <c:v>333</c:v>
                </c:pt>
                <c:pt idx="65">
                  <c:v>88</c:v>
                </c:pt>
                <c:pt idx="66">
                  <c:v>325</c:v>
                </c:pt>
                <c:pt idx="67">
                  <c:v>327</c:v>
                </c:pt>
                <c:pt idx="68">
                  <c:v>395</c:v>
                </c:pt>
                <c:pt idx="69">
                  <c:v>211</c:v>
                </c:pt>
                <c:pt idx="70">
                  <c:v>327</c:v>
                </c:pt>
                <c:pt idx="71">
                  <c:v>153</c:v>
                </c:pt>
                <c:pt idx="72">
                  <c:v>87</c:v>
                </c:pt>
                <c:pt idx="73">
                  <c:v>5</c:v>
                </c:pt>
                <c:pt idx="74">
                  <c:v>8</c:v>
                </c:pt>
                <c:pt idx="75">
                  <c:v>7</c:v>
                </c:pt>
                <c:pt idx="76">
                  <c:v>14</c:v>
                </c:pt>
                <c:pt idx="77">
                  <c:v>27</c:v>
                </c:pt>
                <c:pt idx="78">
                  <c:v>44</c:v>
                </c:pt>
                <c:pt idx="79">
                  <c:v>20</c:v>
                </c:pt>
                <c:pt idx="80">
                  <c:v>15</c:v>
                </c:pt>
                <c:pt idx="81">
                  <c:v>18</c:v>
                </c:pt>
                <c:pt idx="82">
                  <c:v>10</c:v>
                </c:pt>
                <c:pt idx="83">
                  <c:v>19</c:v>
                </c:pt>
                <c:pt idx="84">
                  <c:v>29</c:v>
                </c:pt>
                <c:pt idx="85">
                  <c:v>18</c:v>
                </c:pt>
                <c:pt idx="86">
                  <c:v>12</c:v>
                </c:pt>
                <c:pt idx="87">
                  <c:v>13</c:v>
                </c:pt>
                <c:pt idx="88">
                  <c:v>17</c:v>
                </c:pt>
                <c:pt idx="89">
                  <c:v>12</c:v>
                </c:pt>
                <c:pt idx="90">
                  <c:v>7</c:v>
                </c:pt>
                <c:pt idx="91">
                  <c:v>19</c:v>
                </c:pt>
                <c:pt idx="92">
                  <c:v>10</c:v>
                </c:pt>
                <c:pt idx="93">
                  <c:v>11</c:v>
                </c:pt>
                <c:pt idx="94">
                  <c:v>3</c:v>
                </c:pt>
                <c:pt idx="95">
                  <c:v>6</c:v>
                </c:pt>
                <c:pt idx="96">
                  <c:v>1</c:v>
                </c:pt>
                <c:pt idx="97">
                  <c:v>3</c:v>
                </c:pt>
                <c:pt idx="98">
                  <c:v>4</c:v>
                </c:pt>
                <c:pt idx="99">
                  <c:v>9</c:v>
                </c:pt>
                <c:pt idx="100">
                  <c:v>12</c:v>
                </c:pt>
                <c:pt idx="101">
                  <c:v>14</c:v>
                </c:pt>
                <c:pt idx="102">
                  <c:v>9</c:v>
                </c:pt>
                <c:pt idx="103">
                  <c:v>10</c:v>
                </c:pt>
                <c:pt idx="104">
                  <c:v>9</c:v>
                </c:pt>
                <c:pt idx="105">
                  <c:v>10</c:v>
                </c:pt>
                <c:pt idx="106">
                  <c:v>11</c:v>
                </c:pt>
                <c:pt idx="107">
                  <c:v>23</c:v>
                </c:pt>
                <c:pt idx="108">
                  <c:v>27</c:v>
                </c:pt>
                <c:pt idx="109">
                  <c:v>22</c:v>
                </c:pt>
                <c:pt idx="110">
                  <c:v>23</c:v>
                </c:pt>
                <c:pt idx="111">
                  <c:v>31</c:v>
                </c:pt>
                <c:pt idx="112">
                  <c:v>22</c:v>
                </c:pt>
                <c:pt idx="113">
                  <c:v>32</c:v>
                </c:pt>
                <c:pt idx="114">
                  <c:v>37</c:v>
                </c:pt>
                <c:pt idx="115">
                  <c:v>34</c:v>
                </c:pt>
                <c:pt idx="116">
                  <c:v>29</c:v>
                </c:pt>
                <c:pt idx="117">
                  <c:v>45</c:v>
                </c:pt>
                <c:pt idx="118">
                  <c:v>35</c:v>
                </c:pt>
                <c:pt idx="119">
                  <c:v>46</c:v>
                </c:pt>
                <c:pt idx="120">
                  <c:v>44</c:v>
                </c:pt>
                <c:pt idx="121">
                  <c:v>53</c:v>
                </c:pt>
                <c:pt idx="122">
                  <c:v>63</c:v>
                </c:pt>
                <c:pt idx="123">
                  <c:v>62</c:v>
                </c:pt>
                <c:pt idx="124">
                  <c:v>53</c:v>
                </c:pt>
                <c:pt idx="125">
                  <c:v>67</c:v>
                </c:pt>
                <c:pt idx="126">
                  <c:v>52</c:v>
                </c:pt>
                <c:pt idx="127">
                  <c:v>70</c:v>
                </c:pt>
                <c:pt idx="128">
                  <c:v>62</c:v>
                </c:pt>
                <c:pt idx="129">
                  <c:v>53</c:v>
                </c:pt>
                <c:pt idx="130">
                  <c:v>94</c:v>
                </c:pt>
                <c:pt idx="131">
                  <c:v>43</c:v>
                </c:pt>
                <c:pt idx="132">
                  <c:v>40</c:v>
                </c:pt>
                <c:pt idx="133">
                  <c:v>48</c:v>
                </c:pt>
                <c:pt idx="134">
                  <c:v>49</c:v>
                </c:pt>
                <c:pt idx="135">
                  <c:v>16</c:v>
                </c:pt>
                <c:pt idx="136">
                  <c:v>20</c:v>
                </c:pt>
                <c:pt idx="137">
                  <c:v>26</c:v>
                </c:pt>
                <c:pt idx="138">
                  <c:v>37</c:v>
                </c:pt>
                <c:pt idx="139">
                  <c:v>30</c:v>
                </c:pt>
                <c:pt idx="140">
                  <c:v>29</c:v>
                </c:pt>
                <c:pt idx="141">
                  <c:v>23</c:v>
                </c:pt>
                <c:pt idx="142">
                  <c:v>36</c:v>
                </c:pt>
              </c:numCache>
            </c:numRef>
          </c:val>
          <c:smooth val="0"/>
          <c:extLst>
            <c:ext xmlns:c16="http://schemas.microsoft.com/office/drawing/2014/chart" uri="{C3380CC4-5D6E-409C-BE32-E72D297353CC}">
              <c16:uniqueId val="{00000000-5065-45F4-8B29-55922CF3C4FE}"/>
            </c:ext>
          </c:extLst>
        </c:ser>
        <c:dLbls>
          <c:showLegendKey val="0"/>
          <c:showVal val="0"/>
          <c:showCatName val="0"/>
          <c:showSerName val="0"/>
          <c:showPercent val="0"/>
          <c:showBubbleSize val="0"/>
        </c:dLbls>
        <c:smooth val="0"/>
        <c:axId val="1925346256"/>
        <c:axId val="1925348176"/>
      </c:lineChart>
      <c:catAx>
        <c:axId val="1925346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5348176"/>
        <c:crosses val="autoZero"/>
        <c:auto val="1"/>
        <c:lblAlgn val="ctr"/>
        <c:lblOffset val="100"/>
        <c:noMultiLvlLbl val="0"/>
      </c:catAx>
      <c:valAx>
        <c:axId val="1925348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53462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F10070-690F-4C6C-8157-B971CE51BD3D}" type="doc">
      <dgm:prSet loTypeId="urn:microsoft.com/office/officeart/2005/8/layout/cycle7" loCatId="cycle" qsTypeId="urn:microsoft.com/office/officeart/2005/8/quickstyle/simple1" qsCatId="simple" csTypeId="urn:microsoft.com/office/officeart/2005/8/colors/colorful1" csCatId="colorful" phldr="1"/>
      <dgm:spPr/>
      <dgm:t>
        <a:bodyPr/>
        <a:lstStyle/>
        <a:p>
          <a:endParaRPr lang="en-US"/>
        </a:p>
      </dgm:t>
    </dgm:pt>
    <dgm:pt modelId="{4A0EAA4F-592A-4D6F-90DA-EF0A24DCFA36}">
      <dgm:prSet phldrT="[文本]"/>
      <dgm:spPr/>
      <dgm:t>
        <a:bodyPr/>
        <a:lstStyle/>
        <a:p>
          <a:r>
            <a:rPr lang="zh-CN" altLang="en-US" dirty="0"/>
            <a:t>时间</a:t>
          </a:r>
          <a:endParaRPr lang="en-US" dirty="0"/>
        </a:p>
      </dgm:t>
    </dgm:pt>
    <dgm:pt modelId="{B7579BBE-82EF-4C56-B0B0-2F499D11889E}" type="parTrans" cxnId="{DEDD016B-41C2-45A6-8E62-928548EEB70F}">
      <dgm:prSet/>
      <dgm:spPr/>
      <dgm:t>
        <a:bodyPr/>
        <a:lstStyle/>
        <a:p>
          <a:endParaRPr lang="en-US"/>
        </a:p>
      </dgm:t>
    </dgm:pt>
    <dgm:pt modelId="{F9CED464-06B7-44E1-BF9B-788E72A87E09}" type="sibTrans" cxnId="{DEDD016B-41C2-45A6-8E62-928548EEB70F}">
      <dgm:prSet/>
      <dgm:spPr/>
      <dgm:t>
        <a:bodyPr/>
        <a:lstStyle/>
        <a:p>
          <a:endParaRPr lang="en-US"/>
        </a:p>
      </dgm:t>
    </dgm:pt>
    <dgm:pt modelId="{4DCC25F5-CC98-43FF-920B-5E96D137182C}">
      <dgm:prSet phldrT="[文本]"/>
      <dgm:spPr/>
      <dgm:t>
        <a:bodyPr/>
        <a:lstStyle/>
        <a:p>
          <a:r>
            <a:rPr lang="zh-CN" altLang="en-US" dirty="0"/>
            <a:t>人群</a:t>
          </a:r>
          <a:endParaRPr lang="en-US" dirty="0"/>
        </a:p>
      </dgm:t>
    </dgm:pt>
    <dgm:pt modelId="{2B29E16B-A77A-4D23-B8EB-B9F6582E588A}" type="parTrans" cxnId="{F9458C06-80F7-4AD8-9406-5EDF48B32A36}">
      <dgm:prSet/>
      <dgm:spPr/>
      <dgm:t>
        <a:bodyPr/>
        <a:lstStyle/>
        <a:p>
          <a:endParaRPr lang="en-US"/>
        </a:p>
      </dgm:t>
    </dgm:pt>
    <dgm:pt modelId="{208130D4-8A54-4DC0-8A72-88D6D2B5F02E}" type="sibTrans" cxnId="{F9458C06-80F7-4AD8-9406-5EDF48B32A36}">
      <dgm:prSet/>
      <dgm:spPr/>
      <dgm:t>
        <a:bodyPr/>
        <a:lstStyle/>
        <a:p>
          <a:endParaRPr lang="en-US"/>
        </a:p>
      </dgm:t>
    </dgm:pt>
    <dgm:pt modelId="{E230059B-DA00-419B-9076-DA0DC7A9C8EB}">
      <dgm:prSet phldrT="[文本]"/>
      <dgm:spPr/>
      <dgm:t>
        <a:bodyPr/>
        <a:lstStyle/>
        <a:p>
          <a:r>
            <a:rPr lang="zh-CN" altLang="en-US" dirty="0"/>
            <a:t>地域</a:t>
          </a:r>
          <a:endParaRPr lang="en-US" dirty="0"/>
        </a:p>
      </dgm:t>
    </dgm:pt>
    <dgm:pt modelId="{9E833CD2-B7C7-447A-BD14-39A8A31AF066}" type="parTrans" cxnId="{D5E09884-E83B-4E42-B65C-1764AEC329A4}">
      <dgm:prSet/>
      <dgm:spPr/>
      <dgm:t>
        <a:bodyPr/>
        <a:lstStyle/>
        <a:p>
          <a:endParaRPr lang="en-US"/>
        </a:p>
      </dgm:t>
    </dgm:pt>
    <dgm:pt modelId="{1C13DBCF-7E97-4D9F-BFFA-BBBA0916B3F7}" type="sibTrans" cxnId="{D5E09884-E83B-4E42-B65C-1764AEC329A4}">
      <dgm:prSet/>
      <dgm:spPr/>
      <dgm:t>
        <a:bodyPr/>
        <a:lstStyle/>
        <a:p>
          <a:endParaRPr lang="en-US"/>
        </a:p>
      </dgm:t>
    </dgm:pt>
    <dgm:pt modelId="{A04CE3E0-EEAF-46F5-BF1C-B5DE7DAEE324}" type="pres">
      <dgm:prSet presAssocID="{5CF10070-690F-4C6C-8157-B971CE51BD3D}" presName="Name0" presStyleCnt="0">
        <dgm:presLayoutVars>
          <dgm:dir/>
          <dgm:resizeHandles val="exact"/>
        </dgm:presLayoutVars>
      </dgm:prSet>
      <dgm:spPr/>
    </dgm:pt>
    <dgm:pt modelId="{7E5B53E9-347B-48D2-B3E9-0EF4B4F0DCDE}" type="pres">
      <dgm:prSet presAssocID="{4A0EAA4F-592A-4D6F-90DA-EF0A24DCFA36}" presName="node" presStyleLbl="node1" presStyleIdx="0" presStyleCnt="3">
        <dgm:presLayoutVars>
          <dgm:bulletEnabled val="1"/>
        </dgm:presLayoutVars>
      </dgm:prSet>
      <dgm:spPr/>
    </dgm:pt>
    <dgm:pt modelId="{D24722FA-D477-4E43-9DE0-E524CC996BEE}" type="pres">
      <dgm:prSet presAssocID="{F9CED464-06B7-44E1-BF9B-788E72A87E09}" presName="sibTrans" presStyleLbl="sibTrans2D1" presStyleIdx="0" presStyleCnt="3"/>
      <dgm:spPr/>
    </dgm:pt>
    <dgm:pt modelId="{C1DA1EE1-E198-40B9-A53E-91DF549A4453}" type="pres">
      <dgm:prSet presAssocID="{F9CED464-06B7-44E1-BF9B-788E72A87E09}" presName="connectorText" presStyleLbl="sibTrans2D1" presStyleIdx="0" presStyleCnt="3"/>
      <dgm:spPr/>
    </dgm:pt>
    <dgm:pt modelId="{B7A0BB74-B481-4FD5-83C4-9D5EC3D0E904}" type="pres">
      <dgm:prSet presAssocID="{4DCC25F5-CC98-43FF-920B-5E96D137182C}" presName="node" presStyleLbl="node1" presStyleIdx="1" presStyleCnt="3">
        <dgm:presLayoutVars>
          <dgm:bulletEnabled val="1"/>
        </dgm:presLayoutVars>
      </dgm:prSet>
      <dgm:spPr/>
    </dgm:pt>
    <dgm:pt modelId="{D9168027-7CD2-489F-80AF-BE6B4C9902AD}" type="pres">
      <dgm:prSet presAssocID="{208130D4-8A54-4DC0-8A72-88D6D2B5F02E}" presName="sibTrans" presStyleLbl="sibTrans2D1" presStyleIdx="1" presStyleCnt="3"/>
      <dgm:spPr/>
    </dgm:pt>
    <dgm:pt modelId="{FD799DA7-CDA6-4717-834E-B6452A8CBA73}" type="pres">
      <dgm:prSet presAssocID="{208130D4-8A54-4DC0-8A72-88D6D2B5F02E}" presName="connectorText" presStyleLbl="sibTrans2D1" presStyleIdx="1" presStyleCnt="3"/>
      <dgm:spPr/>
    </dgm:pt>
    <dgm:pt modelId="{D2AB6538-B404-4B37-BD05-03D3534A54F2}" type="pres">
      <dgm:prSet presAssocID="{E230059B-DA00-419B-9076-DA0DC7A9C8EB}" presName="node" presStyleLbl="node1" presStyleIdx="2" presStyleCnt="3">
        <dgm:presLayoutVars>
          <dgm:bulletEnabled val="1"/>
        </dgm:presLayoutVars>
      </dgm:prSet>
      <dgm:spPr/>
    </dgm:pt>
    <dgm:pt modelId="{167FDE56-9E01-48F7-BBB9-CE923CF9B7AE}" type="pres">
      <dgm:prSet presAssocID="{1C13DBCF-7E97-4D9F-BFFA-BBBA0916B3F7}" presName="sibTrans" presStyleLbl="sibTrans2D1" presStyleIdx="2" presStyleCnt="3"/>
      <dgm:spPr/>
    </dgm:pt>
    <dgm:pt modelId="{A74B97A4-A9B8-43E0-ADA0-C4837AB2BA25}" type="pres">
      <dgm:prSet presAssocID="{1C13DBCF-7E97-4D9F-BFFA-BBBA0916B3F7}" presName="connectorText" presStyleLbl="sibTrans2D1" presStyleIdx="2" presStyleCnt="3"/>
      <dgm:spPr/>
    </dgm:pt>
  </dgm:ptLst>
  <dgm:cxnLst>
    <dgm:cxn modelId="{F9458C06-80F7-4AD8-9406-5EDF48B32A36}" srcId="{5CF10070-690F-4C6C-8157-B971CE51BD3D}" destId="{4DCC25F5-CC98-43FF-920B-5E96D137182C}" srcOrd="1" destOrd="0" parTransId="{2B29E16B-A77A-4D23-B8EB-B9F6582E588A}" sibTransId="{208130D4-8A54-4DC0-8A72-88D6D2B5F02E}"/>
    <dgm:cxn modelId="{3FEA2D28-045F-439D-A582-7A834C11C52C}" type="presOf" srcId="{1C13DBCF-7E97-4D9F-BFFA-BBBA0916B3F7}" destId="{167FDE56-9E01-48F7-BBB9-CE923CF9B7AE}" srcOrd="0" destOrd="0" presId="urn:microsoft.com/office/officeart/2005/8/layout/cycle7"/>
    <dgm:cxn modelId="{DEDD016B-41C2-45A6-8E62-928548EEB70F}" srcId="{5CF10070-690F-4C6C-8157-B971CE51BD3D}" destId="{4A0EAA4F-592A-4D6F-90DA-EF0A24DCFA36}" srcOrd="0" destOrd="0" parTransId="{B7579BBE-82EF-4C56-B0B0-2F499D11889E}" sibTransId="{F9CED464-06B7-44E1-BF9B-788E72A87E09}"/>
    <dgm:cxn modelId="{F796206F-0104-4AF4-8550-97A8B204C529}" type="presOf" srcId="{4A0EAA4F-592A-4D6F-90DA-EF0A24DCFA36}" destId="{7E5B53E9-347B-48D2-B3E9-0EF4B4F0DCDE}" srcOrd="0" destOrd="0" presId="urn:microsoft.com/office/officeart/2005/8/layout/cycle7"/>
    <dgm:cxn modelId="{D5E09884-E83B-4E42-B65C-1764AEC329A4}" srcId="{5CF10070-690F-4C6C-8157-B971CE51BD3D}" destId="{E230059B-DA00-419B-9076-DA0DC7A9C8EB}" srcOrd="2" destOrd="0" parTransId="{9E833CD2-B7C7-447A-BD14-39A8A31AF066}" sibTransId="{1C13DBCF-7E97-4D9F-BFFA-BBBA0916B3F7}"/>
    <dgm:cxn modelId="{87914AA0-7E01-4B0D-84E9-4FD13F6E3661}" type="presOf" srcId="{1C13DBCF-7E97-4D9F-BFFA-BBBA0916B3F7}" destId="{A74B97A4-A9B8-43E0-ADA0-C4837AB2BA25}" srcOrd="1" destOrd="0" presId="urn:microsoft.com/office/officeart/2005/8/layout/cycle7"/>
    <dgm:cxn modelId="{68FD9EA2-CE1C-426C-A453-02192D87D681}" type="presOf" srcId="{5CF10070-690F-4C6C-8157-B971CE51BD3D}" destId="{A04CE3E0-EEAF-46F5-BF1C-B5DE7DAEE324}" srcOrd="0" destOrd="0" presId="urn:microsoft.com/office/officeart/2005/8/layout/cycle7"/>
    <dgm:cxn modelId="{33A8CCA6-482E-41AF-A8A4-AC525F80C0F7}" type="presOf" srcId="{F9CED464-06B7-44E1-BF9B-788E72A87E09}" destId="{D24722FA-D477-4E43-9DE0-E524CC996BEE}" srcOrd="0" destOrd="0" presId="urn:microsoft.com/office/officeart/2005/8/layout/cycle7"/>
    <dgm:cxn modelId="{E95085B4-7EEB-46A4-B423-20B77700A9D7}" type="presOf" srcId="{208130D4-8A54-4DC0-8A72-88D6D2B5F02E}" destId="{D9168027-7CD2-489F-80AF-BE6B4C9902AD}" srcOrd="0" destOrd="0" presId="urn:microsoft.com/office/officeart/2005/8/layout/cycle7"/>
    <dgm:cxn modelId="{114F98BF-2914-4ACA-B0DB-0DD210E0596C}" type="presOf" srcId="{4DCC25F5-CC98-43FF-920B-5E96D137182C}" destId="{B7A0BB74-B481-4FD5-83C4-9D5EC3D0E904}" srcOrd="0" destOrd="0" presId="urn:microsoft.com/office/officeart/2005/8/layout/cycle7"/>
    <dgm:cxn modelId="{C6E4A0CB-03ED-4B9D-967A-C7C375DDD3E8}" type="presOf" srcId="{F9CED464-06B7-44E1-BF9B-788E72A87E09}" destId="{C1DA1EE1-E198-40B9-A53E-91DF549A4453}" srcOrd="1" destOrd="0" presId="urn:microsoft.com/office/officeart/2005/8/layout/cycle7"/>
    <dgm:cxn modelId="{21F613CE-EF58-4DB3-BB8E-C4FAB0D9844C}" type="presOf" srcId="{E230059B-DA00-419B-9076-DA0DC7A9C8EB}" destId="{D2AB6538-B404-4B37-BD05-03D3534A54F2}" srcOrd="0" destOrd="0" presId="urn:microsoft.com/office/officeart/2005/8/layout/cycle7"/>
    <dgm:cxn modelId="{F64B4CF1-646B-4F10-A10E-2E15E2A5D210}" type="presOf" srcId="{208130D4-8A54-4DC0-8A72-88D6D2B5F02E}" destId="{FD799DA7-CDA6-4717-834E-B6452A8CBA73}" srcOrd="1" destOrd="0" presId="urn:microsoft.com/office/officeart/2005/8/layout/cycle7"/>
    <dgm:cxn modelId="{D65004FE-1CF1-48EB-9B48-C7CD9ED70A2D}" type="presParOf" srcId="{A04CE3E0-EEAF-46F5-BF1C-B5DE7DAEE324}" destId="{7E5B53E9-347B-48D2-B3E9-0EF4B4F0DCDE}" srcOrd="0" destOrd="0" presId="urn:microsoft.com/office/officeart/2005/8/layout/cycle7"/>
    <dgm:cxn modelId="{809D7C6A-CE6C-47A5-B86F-DDF1E99B7CB4}" type="presParOf" srcId="{A04CE3E0-EEAF-46F5-BF1C-B5DE7DAEE324}" destId="{D24722FA-D477-4E43-9DE0-E524CC996BEE}" srcOrd="1" destOrd="0" presId="urn:microsoft.com/office/officeart/2005/8/layout/cycle7"/>
    <dgm:cxn modelId="{369CE24C-4364-4BB8-A437-DAEA5274020B}" type="presParOf" srcId="{D24722FA-D477-4E43-9DE0-E524CC996BEE}" destId="{C1DA1EE1-E198-40B9-A53E-91DF549A4453}" srcOrd="0" destOrd="0" presId="urn:microsoft.com/office/officeart/2005/8/layout/cycle7"/>
    <dgm:cxn modelId="{659C3D72-4284-45AA-86BB-6EE84B279DCF}" type="presParOf" srcId="{A04CE3E0-EEAF-46F5-BF1C-B5DE7DAEE324}" destId="{B7A0BB74-B481-4FD5-83C4-9D5EC3D0E904}" srcOrd="2" destOrd="0" presId="urn:microsoft.com/office/officeart/2005/8/layout/cycle7"/>
    <dgm:cxn modelId="{A4A814D2-76E6-4C63-998C-B3888E32FAEC}" type="presParOf" srcId="{A04CE3E0-EEAF-46F5-BF1C-B5DE7DAEE324}" destId="{D9168027-7CD2-489F-80AF-BE6B4C9902AD}" srcOrd="3" destOrd="0" presId="urn:microsoft.com/office/officeart/2005/8/layout/cycle7"/>
    <dgm:cxn modelId="{189D6A23-8A26-45B2-AAB7-33739259C837}" type="presParOf" srcId="{D9168027-7CD2-489F-80AF-BE6B4C9902AD}" destId="{FD799DA7-CDA6-4717-834E-B6452A8CBA73}" srcOrd="0" destOrd="0" presId="urn:microsoft.com/office/officeart/2005/8/layout/cycle7"/>
    <dgm:cxn modelId="{CA404DA4-8DB9-40BC-8A34-518000C2559A}" type="presParOf" srcId="{A04CE3E0-EEAF-46F5-BF1C-B5DE7DAEE324}" destId="{D2AB6538-B404-4B37-BD05-03D3534A54F2}" srcOrd="4" destOrd="0" presId="urn:microsoft.com/office/officeart/2005/8/layout/cycle7"/>
    <dgm:cxn modelId="{55141812-691C-468F-9B66-E75C684318FA}" type="presParOf" srcId="{A04CE3E0-EEAF-46F5-BF1C-B5DE7DAEE324}" destId="{167FDE56-9E01-48F7-BBB9-CE923CF9B7AE}" srcOrd="5" destOrd="0" presId="urn:microsoft.com/office/officeart/2005/8/layout/cycle7"/>
    <dgm:cxn modelId="{7293EDFD-6B55-42A1-9BCE-A0632F1F624E}" type="presParOf" srcId="{167FDE56-9E01-48F7-BBB9-CE923CF9B7AE}" destId="{A74B97A4-A9B8-43E0-ADA0-C4837AB2BA25}"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B53E9-347B-48D2-B3E9-0EF4B4F0DCDE}">
      <dsp:nvSpPr>
        <dsp:cNvPr id="0" name=""/>
        <dsp:cNvSpPr/>
      </dsp:nvSpPr>
      <dsp:spPr>
        <a:xfrm>
          <a:off x="1977356" y="843"/>
          <a:ext cx="1477381" cy="73869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时间</a:t>
          </a:r>
          <a:endParaRPr lang="en-US" sz="3000" kern="1200" dirty="0"/>
        </a:p>
      </dsp:txBody>
      <dsp:txXfrm>
        <a:off x="1998991" y="22478"/>
        <a:ext cx="1434111" cy="695420"/>
      </dsp:txXfrm>
    </dsp:sp>
    <dsp:sp modelId="{D24722FA-D477-4E43-9DE0-E524CC996BEE}">
      <dsp:nvSpPr>
        <dsp:cNvPr id="0" name=""/>
        <dsp:cNvSpPr/>
      </dsp:nvSpPr>
      <dsp:spPr>
        <a:xfrm rot="3600000">
          <a:off x="2941023" y="1297400"/>
          <a:ext cx="769968" cy="258541"/>
        </a:xfrm>
        <a:prstGeom prst="lef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3018585" y="1349108"/>
        <a:ext cx="614844" cy="155125"/>
      </dsp:txXfrm>
    </dsp:sp>
    <dsp:sp modelId="{B7A0BB74-B481-4FD5-83C4-9D5EC3D0E904}">
      <dsp:nvSpPr>
        <dsp:cNvPr id="0" name=""/>
        <dsp:cNvSpPr/>
      </dsp:nvSpPr>
      <dsp:spPr>
        <a:xfrm>
          <a:off x="3197278" y="2113808"/>
          <a:ext cx="1477381" cy="73869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人群</a:t>
          </a:r>
          <a:endParaRPr lang="en-US" sz="3000" kern="1200" dirty="0"/>
        </a:p>
      </dsp:txBody>
      <dsp:txXfrm>
        <a:off x="3218913" y="2135443"/>
        <a:ext cx="1434111" cy="695420"/>
      </dsp:txXfrm>
    </dsp:sp>
    <dsp:sp modelId="{D9168027-7CD2-489F-80AF-BE6B4C9902AD}">
      <dsp:nvSpPr>
        <dsp:cNvPr id="0" name=""/>
        <dsp:cNvSpPr/>
      </dsp:nvSpPr>
      <dsp:spPr>
        <a:xfrm rot="10800000">
          <a:off x="2331063" y="2353883"/>
          <a:ext cx="769968" cy="258541"/>
        </a:xfrm>
        <a:prstGeom prst="lef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10800000">
        <a:off x="2408625" y="2405591"/>
        <a:ext cx="614844" cy="155125"/>
      </dsp:txXfrm>
    </dsp:sp>
    <dsp:sp modelId="{D2AB6538-B404-4B37-BD05-03D3534A54F2}">
      <dsp:nvSpPr>
        <dsp:cNvPr id="0" name=""/>
        <dsp:cNvSpPr/>
      </dsp:nvSpPr>
      <dsp:spPr>
        <a:xfrm>
          <a:off x="757435" y="2113808"/>
          <a:ext cx="1477381" cy="73869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地域</a:t>
          </a:r>
          <a:endParaRPr lang="en-US" sz="3000" kern="1200" dirty="0"/>
        </a:p>
      </dsp:txBody>
      <dsp:txXfrm>
        <a:off x="779070" y="2135443"/>
        <a:ext cx="1434111" cy="695420"/>
      </dsp:txXfrm>
    </dsp:sp>
    <dsp:sp modelId="{167FDE56-9E01-48F7-BBB9-CE923CF9B7AE}">
      <dsp:nvSpPr>
        <dsp:cNvPr id="0" name=""/>
        <dsp:cNvSpPr/>
      </dsp:nvSpPr>
      <dsp:spPr>
        <a:xfrm rot="18000000">
          <a:off x="1721102" y="1297400"/>
          <a:ext cx="769968" cy="258541"/>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798664" y="1349108"/>
        <a:ext cx="614844" cy="155125"/>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pPr fontAlgn="auto"/>
            <a:endParaRPr kumimoji="1" lang="zh-CN" altLang="en-US" strike="noStrike" noProof="1"/>
          </a:p>
        </p:txBody>
      </p:sp>
      <p:sp>
        <p:nvSpPr>
          <p:cNvPr id="3" name="日期占位符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pPr fontAlgn="auto"/>
            <a:fld id="{3B433BDA-12E7-FD4B-B4A0-5AE6C53B39AF}" type="datetimeFigureOut">
              <a:rPr kumimoji="1" lang="zh-CN" altLang="en-US" strike="noStrike" noProof="1" smtClean="0">
                <a:latin typeface="+mn-lt"/>
                <a:ea typeface="+mn-ea"/>
                <a:cs typeface="+mn-cs"/>
              </a:rPr>
              <a:t>2024/11/15</a:t>
            </a:fld>
            <a:endParaRPr kumimoji="1" lang="zh-CN" altLang="en-US" strike="noStrike" noProof="1"/>
          </a:p>
        </p:txBody>
      </p:sp>
      <p:sp>
        <p:nvSpPr>
          <p:cNvPr id="4100" name="幻灯片图像占位符 3"/>
          <p:cNvSpPr>
            <a:spLocks noGrp="1" noRot="1" noChangeAspect="1"/>
          </p:cNvSpPr>
          <p:nvPr>
            <p:ph type="sldImg"/>
          </p:nvPr>
        </p:nvSpPr>
        <p:spPr>
          <a:xfrm>
            <a:off x="421394" y="1241425"/>
            <a:ext cx="5954889" cy="3349625"/>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79450" y="4778375"/>
            <a:ext cx="5438775" cy="3908425"/>
          </a:xfrm>
          <a:prstGeom prst="rect">
            <a:avLst/>
          </a:prstGeom>
          <a:noFill/>
          <a:ln w="9525">
            <a:noFill/>
          </a:ln>
        </p:spPr>
        <p:txBody>
          <a:bodyPr lIns="91440" tIns="45720" rIns="91440" bIns="45720" anchor="t"/>
          <a:lstStyle/>
          <a:p>
            <a:pPr lvl="0"/>
            <a:r>
              <a:rPr lang="zh-CN" altLang="en-US"/>
              <a:t>单击此处编辑母版文本样式</a:t>
            </a:r>
          </a:p>
          <a:p>
            <a:pPr lvl="1" indent="0"/>
            <a:r>
              <a:rPr lang="zh-CN" altLang="en-US"/>
              <a:t>二级</a:t>
            </a:r>
          </a:p>
          <a:p>
            <a:pPr lvl="2" indent="0"/>
            <a:r>
              <a:rPr lang="zh-CN" altLang="en-US"/>
              <a:t>三级</a:t>
            </a:r>
          </a:p>
          <a:p>
            <a:pPr lvl="3" indent="0"/>
            <a:r>
              <a:rPr lang="zh-CN" altLang="en-US"/>
              <a:t>四级</a:t>
            </a:r>
          </a:p>
          <a:p>
            <a:pPr lvl="4" indent="0"/>
            <a:r>
              <a:rPr lang="zh-CN" altLang="en-US"/>
              <a:t>五级</a:t>
            </a:r>
          </a:p>
        </p:txBody>
      </p:sp>
      <p:sp>
        <p:nvSpPr>
          <p:cNvPr id="6" name="页脚占位符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pPr fontAlgn="auto"/>
            <a:endParaRPr kumimoji="1" lang="zh-CN" altLang="en-US" strike="noStrike" noProof="1"/>
          </a:p>
        </p:txBody>
      </p:sp>
      <p:sp>
        <p:nvSpPr>
          <p:cNvPr id="7" name="幻灯片编号占位符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pPr fontAlgn="auto"/>
            <a:fld id="{B8E73C1F-8AE6-8E4F-B691-F26DC5381F4B}" type="slidenum">
              <a:rPr kumimoji="1" lang="zh-CN" altLang="en-US" strike="noStrike" noProof="1" smtClean="0">
                <a:latin typeface="+mn-lt"/>
                <a:ea typeface="+mn-ea"/>
                <a:cs typeface="+mn-cs"/>
              </a:rPr>
              <a:t>‹#›</a:t>
            </a:fld>
            <a:endParaRPr kumimoji="1"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p:cNvSpPr>
          <p:nvPr>
            <p:ph type="sldImg"/>
          </p:nvPr>
        </p:nvSpPr>
        <p:spPr>
          <a:xfrm>
            <a:off x="420688" y="1241425"/>
            <a:ext cx="5956300" cy="3349625"/>
          </a:xfrm>
        </p:spPr>
      </p:sp>
      <p:sp>
        <p:nvSpPr>
          <p:cNvPr id="6146" name="备注占位符 2"/>
          <p:cNvSpPr>
            <a:spLocks noGrp="1"/>
          </p:cNvSpPr>
          <p:nvPr>
            <p:ph type="body"/>
          </p:nvPr>
        </p:nvSpPr>
        <p:spPr/>
        <p:txBody>
          <a:bodyPr lIns="91440" tIns="45720" rIns="91440" bIns="45720" anchor="t"/>
          <a:lstStyle/>
          <a:p>
            <a:pPr lvl="0"/>
            <a:endParaRPr lang="zh-CN" altLang="en-US"/>
          </a:p>
        </p:txBody>
      </p:sp>
      <p:sp>
        <p:nvSpPr>
          <p:cNvPr id="6147" name="幻灯片编号占位符 3"/>
          <p:cNvSpPr>
            <a:spLocks noGrp="1"/>
          </p:cNvSpPr>
          <p:nvPr>
            <p:ph type="sldNum" sz="quarter"/>
          </p:nvPr>
        </p:nvSpPr>
        <p:spPr>
          <a:xfrm>
            <a:off x="3849688" y="9429750"/>
            <a:ext cx="2946400" cy="498475"/>
          </a:xfrm>
          <a:prstGeom prst="rect">
            <a:avLst/>
          </a:prstGeom>
          <a:noFill/>
          <a:ln w="9525">
            <a:noFill/>
          </a:ln>
        </p:spPr>
        <p:txBody>
          <a:bodyPr lIns="91440" tIns="45720" rIns="91440" bIns="45720" anchor="b"/>
          <a:lstStyle/>
          <a:p>
            <a:pPr lvl="0" indent="0" algn="r"/>
            <a:fld id="{9A0DB2DC-4C9A-4742-B13C-FB6460FD3503}" type="slidenum">
              <a:rPr lang="zh-CN" altLang="en-US" sz="1200">
                <a:latin typeface="Calibri" panose="020F0502020204030204" charset="0"/>
                <a:ea typeface="宋体" panose="02010600030101010101" pitchFamily="2" charset="-122"/>
              </a:rPr>
              <a:t>0</a:t>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F20F6-6A67-5A35-08E9-92568302AE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DC2157-9DED-7CCF-8261-E01F914E22B0}"/>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0E157279-50C4-149C-D8E4-D7383FF2A14B}"/>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04622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F20F6-6A67-5A35-08E9-92568302AE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DC2157-9DED-7CCF-8261-E01F914E22B0}"/>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0E157279-50C4-149C-D8E4-D7383FF2A14B}"/>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357198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83C-4051-6252-D22B-7715A21CD9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05567D-F978-A12A-DC8E-6FB5118968CC}"/>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3BE41792-14E6-64D2-88C0-6BDA9FC40D33}"/>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710033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83C-4051-6252-D22B-7715A21CD9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05567D-F978-A12A-DC8E-6FB5118968CC}"/>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3BE41792-14E6-64D2-88C0-6BDA9FC40D33}"/>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010726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6483C-4051-6252-D22B-7715A21CD9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05567D-F978-A12A-DC8E-6FB5118968CC}"/>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3BE41792-14E6-64D2-88C0-6BDA9FC40D33}"/>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946062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3319F-1127-4BC1-3C8C-A7902AE1C6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CD6E202-50EF-E2FA-2D04-580B5ACA9CC4}"/>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F66E8C83-9116-8518-130E-0ECAB4047EA7}"/>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102944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60CDA-2FAA-05F4-0970-7EB6C777D3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0A5147-FF8A-4EDA-1CCF-5C925B70533B}"/>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B891E0A6-C652-F7E5-713C-7467E014C9C9}"/>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03597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3E01-185C-F099-101B-FCEAAFCB1B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1CC09B-66A6-F724-FBEF-E9E1DDAD5923}"/>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9A8EE199-2BD5-906A-E4AE-47C4C7D81D41}"/>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543628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0682C-F9EF-30F7-FFF7-A6E609D108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509449-B0C2-9D7A-2C1C-558EA1221DBD}"/>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DCC8AD69-4E04-DD92-6E6D-09AFF1D0D81A}"/>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4144727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3E01-185C-F099-101B-FCEAAFCB1B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91CC09B-66A6-F724-FBEF-E9E1DDAD5923}"/>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9A8EE199-2BD5-906A-E4AE-47C4C7D81D41}"/>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06848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1D48-C61D-0899-49AD-12B43893C8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FF2958-3943-4FE4-E640-303A9E8DC8C2}"/>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467587DD-44A4-69B2-CD2E-2D73520358E4}"/>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667818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F3B68-ED7A-CCAB-4AFA-9DE4049F4B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BA115E9-EF46-852F-A4CA-0B96C3CC764D}"/>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3554EF39-B3BE-28F1-E79A-A97BC717EF21}"/>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330264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文本占位符 2"/>
          <p:cNvSpPr>
            <a:spLocks noGrp="1"/>
          </p:cNvSpPr>
          <p:nvPr>
            <p:ph type="body"/>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92B9F-9531-F7EF-42F0-63FB33AAA1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0F94CD-F1C2-8387-D592-013E1B2C68BB}"/>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6A928966-4A5D-AD3C-8D9A-3021FEAA83A5}"/>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4160361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幻灯片图像占位符 1"/>
          <p:cNvSpPr>
            <a:spLocks noGrp="1" noRot="1" noChangeAspect="1"/>
          </p:cNvSpPr>
          <p:nvPr>
            <p:ph type="sldImg"/>
          </p:nvPr>
        </p:nvSpPr>
        <p:spPr>
          <a:xfrm>
            <a:off x="420688" y="1241425"/>
            <a:ext cx="5956300" cy="3349625"/>
          </a:xfrm>
        </p:spPr>
      </p:sp>
      <p:sp>
        <p:nvSpPr>
          <p:cNvPr id="10242" name="备注占位符 2"/>
          <p:cNvSpPr>
            <a:spLocks noGrp="1"/>
          </p:cNvSpPr>
          <p:nvPr>
            <p:ph type="body"/>
          </p:nvPr>
        </p:nvSpPr>
        <p:spPr/>
        <p:txBody>
          <a:bodyPr lIns="91440" tIns="45720" rIns="91440" bIns="45720" anchor="t"/>
          <a:lstStyle/>
          <a:p>
            <a:pPr lvl="0"/>
            <a:endParaRPr lang="zh-CN" altLang="en-US"/>
          </a:p>
        </p:txBody>
      </p:sp>
      <p:sp>
        <p:nvSpPr>
          <p:cNvPr id="10243" name="幻灯片编号占位符 3"/>
          <p:cNvSpPr>
            <a:spLocks noGrp="1"/>
          </p:cNvSpPr>
          <p:nvPr>
            <p:ph type="sldNum" sz="quarter"/>
          </p:nvPr>
        </p:nvSpPr>
        <p:spPr>
          <a:xfrm>
            <a:off x="3849688" y="9429750"/>
            <a:ext cx="2946400" cy="498475"/>
          </a:xfrm>
          <a:prstGeom prst="rect">
            <a:avLst/>
          </a:prstGeom>
          <a:noFill/>
          <a:ln w="9525">
            <a:noFill/>
          </a:ln>
        </p:spPr>
        <p:txBody>
          <a:bodyPr lIns="91440" tIns="45720" rIns="91440" bIns="45720" anchor="b"/>
          <a:lstStyle/>
          <a:p>
            <a:pPr lvl="0" indent="0" algn="r"/>
            <a:fld id="{9A0DB2DC-4C9A-4742-B13C-FB6460FD3503}" type="slidenum">
              <a:rPr lang="zh-CN" altLang="en-US" sz="1200">
                <a:latin typeface="Calibri" panose="020F0502020204030204" charset="0"/>
                <a:ea typeface="宋体" panose="02010600030101010101" pitchFamily="2" charset="-122"/>
              </a:rPr>
              <a:t>23</a:t>
            </a:fld>
            <a:endParaRPr lang="zh-CN" altLang="en-US" sz="1200">
              <a:latin typeface="Calibri" panose="020F050202020403020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0156-D9D9-0B1E-033B-C50C3DF562E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3E4109-91CB-CFA1-BBE5-C72BCF2DDED3}"/>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E653A864-8F6C-6F3D-028A-A4E1FA2F101D}"/>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3206266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3F417-89D7-F3F9-9905-84E74CC09D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BDF7F6-8DC9-DB27-0D3A-CDDF1A17E879}"/>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2B5447CC-93E2-9DCE-CB5D-BB9E6CB433EE}"/>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416738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3F417-89D7-F3F9-9905-84E74CC09DB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BDF7F6-8DC9-DB27-0D3A-CDDF1A17E879}"/>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2B5447CC-93E2-9DCE-CB5D-BB9E6CB433EE}"/>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81530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E0AF5-8642-7206-8831-DB27B167384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27F192-440F-C765-0B2F-DFDDB4DCD71C}"/>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190A2A70-4CE8-7056-500A-CFDC8E030CEB}"/>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138201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0688" y="1241425"/>
            <a:ext cx="5956300" cy="3349625"/>
          </a:xfrm>
        </p:spPr>
      </p:sp>
      <p:sp>
        <p:nvSpPr>
          <p:cNvPr id="3" name="文本占位符 2"/>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515561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0C36-536B-B875-8860-EAE17CE25E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CEDD0E-5A6F-3FC3-BE39-A43021E2EFCB}"/>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E94BB4CA-AAA6-0BB4-94E9-BCED5080343A}"/>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195914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90C36-536B-B875-8860-EAE17CE25E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CEDD0E-5A6F-3FC3-BE39-A43021E2EFCB}"/>
              </a:ext>
            </a:extLst>
          </p:cNvPr>
          <p:cNvSpPr>
            <a:spLocks noGrp="1" noRot="1" noChangeAspect="1"/>
          </p:cNvSpPr>
          <p:nvPr>
            <p:ph type="sldImg"/>
          </p:nvPr>
        </p:nvSpPr>
        <p:spPr>
          <a:xfrm>
            <a:off x="420688" y="1241425"/>
            <a:ext cx="5956300" cy="3349625"/>
          </a:xfrm>
        </p:spPr>
      </p:sp>
      <p:sp>
        <p:nvSpPr>
          <p:cNvPr id="3" name="文本占位符 2">
            <a:extLst>
              <a:ext uri="{FF2B5EF4-FFF2-40B4-BE49-F238E27FC236}">
                <a16:creationId xmlns:a16="http://schemas.microsoft.com/office/drawing/2014/main" id="{E94BB4CA-AAA6-0BB4-94E9-BCED5080343A}"/>
              </a:ext>
            </a:extLst>
          </p:cNvPr>
          <p:cNvSpPr>
            <a:spLocks noGrp="1"/>
          </p:cNvSpPr>
          <p:nvPr>
            <p:ph type="body"/>
          </p:nvPr>
        </p:nvSpPr>
        <p:spPr/>
        <p:txBody>
          <a:bodyPr/>
          <a:lstStyle/>
          <a:p>
            <a:endParaRPr lang="zh-CN" altLang="en-US"/>
          </a:p>
        </p:txBody>
      </p:sp>
    </p:spTree>
    <p:extLst>
      <p:ext uri="{BB962C8B-B14F-4D97-AF65-F5344CB8AC3E}">
        <p14:creationId xmlns:p14="http://schemas.microsoft.com/office/powerpoint/2010/main" val="2702673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auto"/>
            <a:r>
              <a:rPr lang="zh-CN" altLang="en-US" strike="noStrike"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fontAlgn="auto"/>
            <a:r>
              <a:rPr lang="zh-CN" altLang="en-US" strike="noStrike" noProof="1"/>
              <a:t>单击此处编辑母版副标题样式</a:t>
            </a:r>
          </a:p>
        </p:txBody>
      </p:sp>
      <p:sp>
        <p:nvSpPr>
          <p:cNvPr id="4" name="日期占位符 3"/>
          <p:cNvSpPr>
            <a:spLocks noGrp="1"/>
          </p:cNvSpPr>
          <p:nvPr>
            <p:ph type="dt" sz="half" idx="10"/>
          </p:nvPr>
        </p:nvSpPr>
        <p:spPr>
          <a:xfrm>
            <a:off x="609600" y="6356350"/>
            <a:ext cx="2844800" cy="365125"/>
          </a:xfrm>
          <a:prstGeom prst="rect">
            <a:avLst/>
          </a:prstGeom>
        </p:spPr>
        <p:txBody>
          <a:bodyPr vert="horz" lIns="91440" tIns="45720" rIns="91440" bIns="45720" rtlCol="0" anchor="ctr"/>
          <a:lstStyle/>
          <a:p>
            <a:pPr fontAlgn="auto"/>
            <a:fld id="{1618559A-AD26-4D16-872D-AA93B592798C}"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11"/>
          </p:nvPr>
        </p:nvSpPr>
        <p:spPr>
          <a:xfrm>
            <a:off x="4165600" y="6356350"/>
            <a:ext cx="3860800" cy="365125"/>
          </a:xfrm>
          <a:prstGeom prst="rect">
            <a:avLst/>
          </a:prstGeom>
        </p:spPr>
        <p:txBody>
          <a:bodyPr vert="horz" lIns="91440" tIns="45720" rIns="91440" bIns="45720" rtlCol="0" anchor="ctr"/>
          <a:lstStyle/>
          <a:p>
            <a:pPr fontAlgn="auto"/>
            <a:endParaRPr lang="zh-CN" altLang="en-US" strike="noStrike" noProof="1"/>
          </a:p>
        </p:txBody>
      </p:sp>
      <p:sp>
        <p:nvSpPr>
          <p:cNvPr id="6" name="灯片编号占位符 5"/>
          <p:cNvSpPr>
            <a:spLocks noGrp="1"/>
          </p:cNvSpPr>
          <p:nvPr>
            <p:ph type="sldNum" sz="quarter" idx="12"/>
          </p:nvPr>
        </p:nvSpPr>
        <p:spPr>
          <a:xfrm>
            <a:off x="8737600" y="6356350"/>
            <a:ext cx="2844800" cy="365125"/>
          </a:xfrm>
          <a:prstGeom prst="rect">
            <a:avLst/>
          </a:prstGeom>
        </p:spPr>
        <p:txBody>
          <a:bodyPr vert="horz" lIns="91440" tIns="45720" rIns="91440" bIns="45720" rtlCol="0" anchor="ct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pic>
        <p:nvPicPr>
          <p:cNvPr id="10" name="图片 9" descr="111111-01.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229968" cy="686938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pPr fontAlgn="auto"/>
            <a:r>
              <a:rPr lang="zh-CN" altLang="en-US" strike="noStrike" noProof="1"/>
              <a:t>单击此处编辑母版标题样式</a:t>
            </a:r>
          </a:p>
        </p:txBody>
      </p:sp>
      <p:sp>
        <p:nvSpPr>
          <p:cNvPr id="3" name="竖排文字占位符 2"/>
          <p:cNvSpPr>
            <a:spLocks noGrp="1"/>
          </p:cNvSpPr>
          <p:nvPr>
            <p:ph type="body" orient="vert" idx="1"/>
          </p:nvPr>
        </p:nvSpPr>
        <p:spPr>
          <a:xfrm>
            <a:off x="609600" y="274638"/>
            <a:ext cx="8026400" cy="5851525"/>
          </a:xfrm>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451A45CD-ED4F-4C9A-B5DD-2054CB867DE6}"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vert="horz" lIns="91440" tIns="45720" rIns="91440" bIns="45720" rtlCol="0" anchor="ctr"/>
          <a:lstStyle/>
          <a:p>
            <a:pPr fontAlgn="auto"/>
            <a:fld id="{69D8D1E9-C264-4148-AE6A-DA9508349B3D}" type="datetime1">
              <a:rPr lang="zh-CN" altLang="en-US" strike="noStrike" noProof="1" smtClean="0">
                <a:latin typeface="+mn-lt"/>
                <a:ea typeface="+mn-ea"/>
                <a:cs typeface="+mn-cs"/>
              </a:rPr>
              <a:t>2024/11/15</a:t>
            </a:fld>
            <a:endParaRPr lang="zh-CN" altLang="en-US" strike="noStrike" noProof="1"/>
          </a:p>
        </p:txBody>
      </p:sp>
      <p:sp>
        <p:nvSpPr>
          <p:cNvPr id="3" name="页脚占位符 2"/>
          <p:cNvSpPr>
            <a:spLocks noGrp="1"/>
          </p:cNvSpPr>
          <p:nvPr>
            <p:ph type="ftr" sz="quarter" idx="11"/>
          </p:nvPr>
        </p:nvSpPr>
        <p:spPr>
          <a:xfrm>
            <a:off x="4165600" y="6356350"/>
            <a:ext cx="3860800" cy="365125"/>
          </a:xfrm>
          <a:prstGeom prst="rect">
            <a:avLst/>
          </a:prstGeom>
        </p:spPr>
        <p:txBody>
          <a:bodyPr vert="horz" lIns="91440" tIns="45720" rIns="91440" bIns="45720" rtlCol="0" anchor="ctr"/>
          <a:lstStyle/>
          <a:p>
            <a:pPr fontAlgn="auto"/>
            <a:endParaRPr lang="zh-CN" altLang="en-US" strike="noStrike" noProof="1"/>
          </a:p>
        </p:txBody>
      </p:sp>
      <p:sp>
        <p:nvSpPr>
          <p:cNvPr id="4" name="灯片编号占位符 3"/>
          <p:cNvSpPr>
            <a:spLocks noGrp="1"/>
          </p:cNvSpPr>
          <p:nvPr>
            <p:ph type="sldNum" sz="quarter" idx="12"/>
          </p:nvPr>
        </p:nvSpPr>
        <p:spPr>
          <a:xfrm>
            <a:off x="8737600" y="6356350"/>
            <a:ext cx="2844800" cy="365125"/>
          </a:xfrm>
          <a:prstGeom prst="rect">
            <a:avLst/>
          </a:prstGeom>
        </p:spPr>
        <p:txBody>
          <a:bodyPr vert="horz" lIns="91440" tIns="45720" rIns="91440" bIns="45720" rtlCol="0" anchor="ct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pic>
        <p:nvPicPr>
          <p:cNvPr id="6" name="图片 5" descr="543245434-20"/>
          <p:cNvPicPr>
            <a:picLocks noChangeAspect="1"/>
          </p:cNvPicPr>
          <p:nvPr userDrawn="1"/>
        </p:nvPicPr>
        <p:blipFill>
          <a:blip r:embed="rId2"/>
          <a:stretch>
            <a:fillRect/>
          </a:stretch>
        </p:blipFill>
        <p:spPr>
          <a:xfrm>
            <a:off x="-12700" y="-13335"/>
            <a:ext cx="12368953" cy="68757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idx="1"/>
          </p:nvPr>
        </p:nvSpPr>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日期占位符 3"/>
          <p:cNvSpPr>
            <a:spLocks noGrp="1"/>
          </p:cNvSpPr>
          <p:nvPr>
            <p:ph type="dt" sz="half" idx="10"/>
          </p:nvPr>
        </p:nvSpPr>
        <p:spPr/>
        <p:txBody>
          <a:bodyPr/>
          <a:lstStyle/>
          <a:p>
            <a:pPr fontAlgn="auto"/>
            <a:fld id="{57F5C11C-D08A-40D9-9290-61FBCB170971}"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6BEC1A54-A156-4F32-B0DA-CE5E963348D2}"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内容占位符 2"/>
          <p:cNvSpPr>
            <a:spLocks noGrp="1"/>
          </p:cNvSpPr>
          <p:nvPr>
            <p:ph sz="half" idx="1"/>
          </p:nvPr>
        </p:nvSpPr>
        <p:spPr>
          <a:xfrm>
            <a:off x="609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内容占位符 3"/>
          <p:cNvSpPr>
            <a:spLocks noGrp="1"/>
          </p:cNvSpPr>
          <p:nvPr>
            <p:ph sz="half" idx="2"/>
          </p:nvPr>
        </p:nvSpPr>
        <p:spPr>
          <a:xfrm>
            <a:off x="6197600" y="1600200"/>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日期占位符 4"/>
          <p:cNvSpPr>
            <a:spLocks noGrp="1"/>
          </p:cNvSpPr>
          <p:nvPr>
            <p:ph type="dt" sz="half" idx="10"/>
          </p:nvPr>
        </p:nvSpPr>
        <p:spPr/>
        <p:txBody>
          <a:bodyPr/>
          <a:lstStyle/>
          <a:p>
            <a:pPr fontAlgn="auto"/>
            <a:fld id="{95DC8C43-7C93-487A-BD1A-8544444B1601}" type="datetime1">
              <a:rPr lang="zh-CN" altLang="en-US" strike="noStrike" noProof="1" smtClean="0">
                <a:latin typeface="+mn-lt"/>
                <a:ea typeface="+mn-ea"/>
                <a:cs typeface="+mn-cs"/>
              </a:rPr>
              <a:t>2024/11/15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auto"/>
            <a:r>
              <a:rPr lang="zh-CN" altLang="en-US" strike="noStrike" noProof="1"/>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7" name="日期占位符 6"/>
          <p:cNvSpPr>
            <a:spLocks noGrp="1"/>
          </p:cNvSpPr>
          <p:nvPr>
            <p:ph type="dt" sz="half" idx="10"/>
          </p:nvPr>
        </p:nvSpPr>
        <p:spPr/>
        <p:txBody>
          <a:bodyPr/>
          <a:lstStyle/>
          <a:p>
            <a:pPr fontAlgn="auto"/>
            <a:fld id="{5819DBEE-855C-4FE7-A6A3-92161CF0942E}" type="datetime1">
              <a:rPr lang="zh-CN" altLang="en-US" strike="noStrike" noProof="1" smtClean="0">
                <a:latin typeface="+mn-lt"/>
                <a:ea typeface="+mn-ea"/>
                <a:cs typeface="+mn-cs"/>
              </a:rPr>
              <a:t>2024/11/15</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p>
        </p:txBody>
      </p:sp>
      <p:sp>
        <p:nvSpPr>
          <p:cNvPr id="3" name="日期占位符 2"/>
          <p:cNvSpPr>
            <a:spLocks noGrp="1"/>
          </p:cNvSpPr>
          <p:nvPr>
            <p:ph type="dt" sz="half" idx="10"/>
          </p:nvPr>
        </p:nvSpPr>
        <p:spPr/>
        <p:txBody>
          <a:bodyPr/>
          <a:lstStyle/>
          <a:p>
            <a:pPr fontAlgn="auto"/>
            <a:fld id="{D827813E-8E3E-4C35-97C3-71B9948C0C6F}" type="datetime1">
              <a:rPr lang="zh-CN" altLang="en-US" strike="noStrike" noProof="1" smtClean="0">
                <a:latin typeface="+mn-lt"/>
                <a:ea typeface="+mn-ea"/>
                <a:cs typeface="+mn-cs"/>
              </a:rPr>
              <a:t>2024/11/15</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nchor="b"/>
          <a:lstStyle>
            <a:lvl1pPr algn="l">
              <a:defRPr sz="2000" b="1"/>
            </a:lvl1pPr>
          </a:lstStyle>
          <a:p>
            <a:pPr fontAlgn="auto"/>
            <a:r>
              <a:rPr lang="zh-CN" altLang="en-US" strike="noStrike" noProof="1"/>
              <a:t>单击此处编辑母版标题样式</a:t>
            </a:r>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fld id="{A57503B9-ABCE-43FD-BCF7-DF0CE2A229BC}" type="datetime1">
              <a:rPr lang="zh-CN" altLang="en-US" strike="noStrike" noProof="1" smtClean="0">
                <a:latin typeface="+mn-lt"/>
                <a:ea typeface="+mn-ea"/>
                <a:cs typeface="+mn-cs"/>
              </a:rPr>
              <a:t>2024/11/15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pPr fontAlgn="auto"/>
            <a:r>
              <a:rPr lang="zh-CN" altLang="en-US" strike="noStrike" noProof="1"/>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endParaRPr lang="zh-CN" altLang="en-US" strike="noStrike" noProof="1"/>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auto"/>
            <a:r>
              <a:rPr lang="zh-CN" altLang="en-US" strike="noStrike" noProof="1"/>
              <a:t>单击此处编辑母版文本样式</a:t>
            </a:r>
          </a:p>
        </p:txBody>
      </p:sp>
      <p:sp>
        <p:nvSpPr>
          <p:cNvPr id="5" name="日期占位符 4"/>
          <p:cNvSpPr>
            <a:spLocks noGrp="1"/>
          </p:cNvSpPr>
          <p:nvPr>
            <p:ph type="dt" sz="half" idx="10"/>
          </p:nvPr>
        </p:nvSpPr>
        <p:spPr/>
        <p:txBody>
          <a:bodyPr/>
          <a:lstStyle/>
          <a:p>
            <a:pPr fontAlgn="auto"/>
            <a:fld id="{D63E7BFB-99BE-4400-948B-568B609CEA2E}" type="datetime1">
              <a:rPr lang="zh-CN" altLang="en-US" strike="noStrike" noProof="1" smtClean="0">
                <a:latin typeface="+mn-lt"/>
                <a:ea typeface="+mn-ea"/>
                <a:cs typeface="+mn-cs"/>
              </a:rPr>
              <a:t>2024/11/15</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fontAlgn="auto"/>
            <a:fld id="{B7986460-D44D-4649-BF90-77877C06E60C}"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609600" y="274638"/>
            <a:ext cx="10972800" cy="1143000"/>
          </a:xfrm>
          <a:prstGeom prst="rect">
            <a:avLst/>
          </a:prstGeom>
          <a:noFill/>
          <a:ln w="9525">
            <a:noFill/>
          </a:ln>
        </p:spPr>
        <p:txBody>
          <a:bodyPr lIns="91440" tIns="45720" rIns="91440" bIns="45720" anchor="ctr"/>
          <a:lstStyle/>
          <a:p>
            <a:pPr lvl="0"/>
            <a:r>
              <a:rPr lang="zh-CN" altLang="en-US"/>
              <a:t>单击此处编辑母版标题样式</a:t>
            </a:r>
          </a:p>
        </p:txBody>
      </p:sp>
      <p:sp>
        <p:nvSpPr>
          <p:cNvPr id="1027" name="文本占位符 2"/>
          <p:cNvSpPr>
            <a:spLocks noGrp="1"/>
          </p:cNvSpPr>
          <p:nvPr>
            <p:ph type="body"/>
          </p:nvPr>
        </p:nvSpPr>
        <p:spPr>
          <a:xfrm>
            <a:off x="609600" y="1600200"/>
            <a:ext cx="10972800" cy="4525963"/>
          </a:xfrm>
          <a:prstGeom prst="rect">
            <a:avLst/>
          </a:prstGeom>
          <a:noFill/>
          <a:ln w="9525">
            <a:noFill/>
          </a:ln>
        </p:spPr>
        <p:txBody>
          <a:bodyPr lIns="91440" tIns="45720" rIns="91440" bIns="45720" anchor="t"/>
          <a:lstStyle/>
          <a:p>
            <a:pPr lvl="0" indent="-342900"/>
            <a:r>
              <a:rPr lang="zh-CN" altLang="en-US"/>
              <a:t>单击此处编辑母版文本样式</a:t>
            </a:r>
          </a:p>
          <a:p>
            <a:pPr lvl="1" indent="-285750"/>
            <a:r>
              <a:rPr lang="zh-CN" altLang="en-US"/>
              <a:t>第二级</a:t>
            </a:r>
          </a:p>
          <a:p>
            <a:pPr lvl="2" indent="-228600"/>
            <a:r>
              <a:rPr lang="zh-CN" altLang="en-US"/>
              <a:t>第三级</a:t>
            </a:r>
          </a:p>
          <a:p>
            <a:pPr lvl="3" indent="-228600"/>
            <a:r>
              <a:rPr lang="zh-CN" altLang="en-US"/>
              <a:t>第四级</a:t>
            </a:r>
          </a:p>
          <a:p>
            <a:pPr lvl="4" indent="-228600"/>
            <a:r>
              <a:rPr lang="zh-CN" altLang="en-US"/>
              <a:t>第五级</a:t>
            </a:r>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fld id="{AAD7CD9C-4E71-4AB4-9CE9-1F61645820CD}" type="datetime1">
              <a:rPr lang="zh-CN" altLang="en-US" strike="noStrike" noProof="1" smtClean="0">
                <a:latin typeface="+mn-lt"/>
                <a:ea typeface="+mn-ea"/>
                <a:cs typeface="+mn-cs"/>
              </a:rPr>
              <a:t>2024/11/15</a:t>
            </a:fld>
            <a:endParaRPr lang="zh-CN" altLang="en-US" strike="noStrike" noProof="1"/>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endParaRPr lang="zh-CN" altLang="en-US" strike="noStrike" noProof="1"/>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fld id="{5DA5EF9A-008E-4BCE-BD75-3A8B00B9C350}" type="slidenum">
              <a:rPr lang="zh-CN" altLang="en-US" strike="noStrike" noProof="1" smtClean="0">
                <a:latin typeface="+mn-lt"/>
                <a:ea typeface="+mn-ea"/>
                <a:cs typeface="+mn-cs"/>
              </a:rPr>
              <a:t>‹#›</a:t>
            </a:fld>
            <a:endParaRPr lang="zh-CN" altLang="en-US" strike="noStrike" noProof="1"/>
          </a:p>
        </p:txBody>
      </p:sp>
      <p:pic>
        <p:nvPicPr>
          <p:cNvPr id="3" name="图片 2" descr="1111-01.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35482"/>
            <a:ext cx="12232395" cy="68453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框 5"/>
          <p:cNvSpPr txBox="1"/>
          <p:nvPr/>
        </p:nvSpPr>
        <p:spPr>
          <a:xfrm>
            <a:off x="4013832" y="6165190"/>
            <a:ext cx="4308475" cy="467995"/>
          </a:xfrm>
          <a:prstGeom prst="rect">
            <a:avLst/>
          </a:prstGeom>
          <a:noFill/>
          <a:ln w="9525">
            <a:noFill/>
          </a:ln>
        </p:spPr>
        <p:txBody>
          <a:bodyPr wrap="square" anchor="t">
            <a:noAutofit/>
          </a:bodyPr>
          <a:lstStyle/>
          <a:p>
            <a:pPr algn="ctr"/>
            <a:r>
              <a:rPr lang="en-US" altLang="zh-CN" sz="1800" b="1" dirty="0">
                <a:solidFill>
                  <a:schemeClr val="bg1"/>
                </a:solidFill>
                <a:latin typeface="微软雅黑" panose="020B0503020204020204" charset="-122"/>
                <a:ea typeface="微软雅黑" panose="020B0503020204020204" charset="-122"/>
              </a:rPr>
              <a:t>第</a:t>
            </a:r>
            <a:r>
              <a:rPr lang="zh-CN" altLang="en-US" sz="1800" b="1" dirty="0">
                <a:solidFill>
                  <a:schemeClr val="bg1"/>
                </a:solidFill>
                <a:latin typeface="微软雅黑" panose="020B0503020204020204" charset="-122"/>
                <a:ea typeface="微软雅黑" panose="020B0503020204020204" charset="-122"/>
              </a:rPr>
              <a:t>一</a:t>
            </a:r>
            <a:r>
              <a:rPr lang="en-US" altLang="zh-CN" sz="1800" b="1" dirty="0">
                <a:solidFill>
                  <a:schemeClr val="bg1"/>
                </a:solidFill>
                <a:latin typeface="微软雅黑" panose="020B0503020204020204" charset="-122"/>
                <a:ea typeface="微软雅黑" panose="020B0503020204020204" charset="-122"/>
              </a:rPr>
              <a:t>届</a:t>
            </a:r>
            <a:r>
              <a:rPr lang="zh-CN" altLang="en-US" sz="1800" b="1" dirty="0">
                <a:solidFill>
                  <a:schemeClr val="bg1"/>
                </a:solidFill>
                <a:latin typeface="微软雅黑" panose="020B0503020204020204" charset="-122"/>
                <a:ea typeface="微软雅黑" panose="020B0503020204020204" charset="-122"/>
              </a:rPr>
              <a:t>国际多语种智能信息处理大会</a:t>
            </a:r>
            <a:endParaRPr lang="en-US" altLang="zh-CN" sz="1800" b="1" dirty="0">
              <a:solidFill>
                <a:schemeClr val="bg1"/>
              </a:solidFill>
              <a:latin typeface="微软雅黑" panose="020B0503020204020204" charset="-122"/>
              <a:ea typeface="微软雅黑" panose="020B0503020204020204" charset="-122"/>
            </a:endParaRPr>
          </a:p>
          <a:p>
            <a:pPr algn="ctr"/>
            <a:r>
              <a:rPr lang="en-US" altLang="zh-CN" sz="1800" b="1" dirty="0">
                <a:solidFill>
                  <a:schemeClr val="bg1"/>
                </a:solidFill>
                <a:latin typeface="微软雅黑" panose="020B0503020204020204" charset="-122"/>
                <a:ea typeface="微软雅黑" panose="020B0503020204020204" charset="-122"/>
              </a:rPr>
              <a:t>（IMLIP2024）</a:t>
            </a:r>
          </a:p>
        </p:txBody>
      </p:sp>
      <p:sp>
        <p:nvSpPr>
          <p:cNvPr id="3" name="文本框 5"/>
          <p:cNvSpPr txBox="1"/>
          <p:nvPr/>
        </p:nvSpPr>
        <p:spPr>
          <a:xfrm>
            <a:off x="983775" y="1961536"/>
            <a:ext cx="10368587" cy="707886"/>
          </a:xfrm>
          <a:prstGeom prst="rect">
            <a:avLst/>
          </a:prstGeom>
          <a:noFill/>
          <a:ln w="9525">
            <a:noFill/>
          </a:ln>
        </p:spPr>
        <p:txBody>
          <a:bodyPr wrap="square" anchor="t">
            <a:spAutoFit/>
          </a:bodyPr>
          <a:lstStyle/>
          <a:p>
            <a:pPr algn="ctr"/>
            <a:r>
              <a:rPr lang="zh-CN" altLang="en-US" sz="4000" b="1" dirty="0">
                <a:solidFill>
                  <a:srgbClr val="046D0E"/>
                </a:solidFill>
                <a:latin typeface="微软雅黑" panose="020B0503020204020204" charset="-122"/>
                <a:ea typeface="微软雅黑" panose="020B0503020204020204" charset="-122"/>
              </a:rPr>
              <a:t>基于搜索数据的生僻字知识库构建和应用</a:t>
            </a:r>
          </a:p>
        </p:txBody>
      </p:sp>
      <p:sp>
        <p:nvSpPr>
          <p:cNvPr id="4" name="文本框 5"/>
          <p:cNvSpPr txBox="1"/>
          <p:nvPr/>
        </p:nvSpPr>
        <p:spPr>
          <a:xfrm>
            <a:off x="3115627" y="3189455"/>
            <a:ext cx="5960745" cy="1485725"/>
          </a:xfrm>
          <a:prstGeom prst="rect">
            <a:avLst/>
          </a:prstGeom>
          <a:noFill/>
          <a:ln w="9525">
            <a:noFill/>
          </a:ln>
        </p:spPr>
        <p:txBody>
          <a:bodyPr wrap="square" anchor="t">
            <a:noAutofit/>
          </a:bodyPr>
          <a:lstStyle/>
          <a:p>
            <a:pPr algn="ctr">
              <a:lnSpc>
                <a:spcPct val="140000"/>
              </a:lnSpc>
            </a:pPr>
            <a:r>
              <a:rPr lang="zh-CN" altLang="en-US" sz="1600" b="1" dirty="0">
                <a:solidFill>
                  <a:srgbClr val="046D0E"/>
                </a:solidFill>
                <a:latin typeface="微软雅黑" panose="020B0503020204020204" charset="-122"/>
                <a:ea typeface="微软雅黑" panose="020B0503020204020204" charset="-122"/>
              </a:rPr>
              <a:t>作者：刘廷超、王雨、饶高琦、杨兆勇、荀恩东</a:t>
            </a:r>
            <a:endParaRPr lang="en-US" altLang="zh-CN" sz="1600" b="1" dirty="0">
              <a:solidFill>
                <a:srgbClr val="046D0E"/>
              </a:solidFill>
              <a:latin typeface="微软雅黑" panose="020B0503020204020204" charset="-122"/>
              <a:ea typeface="微软雅黑" panose="020B0503020204020204" charset="-122"/>
            </a:endParaRPr>
          </a:p>
          <a:p>
            <a:pPr algn="ctr">
              <a:lnSpc>
                <a:spcPct val="140000"/>
              </a:lnSpc>
            </a:pPr>
            <a:endParaRPr lang="zh-CN" altLang="en-US" sz="1600" b="1" dirty="0">
              <a:solidFill>
                <a:srgbClr val="046D0E"/>
              </a:solidFill>
              <a:latin typeface="微软雅黑" panose="020B0503020204020204" charset="-122"/>
              <a:ea typeface="微软雅黑" panose="020B0503020204020204" charset="-122"/>
            </a:endParaRPr>
          </a:p>
          <a:p>
            <a:pPr algn="ctr">
              <a:lnSpc>
                <a:spcPct val="140000"/>
              </a:lnSpc>
            </a:pPr>
            <a:r>
              <a:rPr lang="zh-CN" altLang="en-US" sz="1600" b="1" dirty="0">
                <a:solidFill>
                  <a:srgbClr val="046D0E"/>
                </a:solidFill>
                <a:latin typeface="微软雅黑" panose="020B0503020204020204" charset="-122"/>
                <a:ea typeface="微软雅黑" panose="020B0503020204020204" charset="-122"/>
              </a:rPr>
              <a:t>报告人：刘廷超</a:t>
            </a:r>
          </a:p>
          <a:p>
            <a:pPr algn="ctr">
              <a:lnSpc>
                <a:spcPct val="140000"/>
              </a:lnSpc>
            </a:pPr>
            <a:r>
              <a:rPr lang="en-US" altLang="zh-CN" sz="1600" b="1" dirty="0">
                <a:solidFill>
                  <a:srgbClr val="046D0E"/>
                </a:solidFill>
                <a:latin typeface="微软雅黑" panose="020B0503020204020204" charset="-122"/>
                <a:ea typeface="微软雅黑" panose="020B0503020204020204" charset="-122"/>
              </a:rPr>
              <a:t>2024.11.16</a:t>
            </a:r>
          </a:p>
        </p:txBody>
      </p:sp>
      <p:pic>
        <p:nvPicPr>
          <p:cNvPr id="9" name="图片 8" descr="校徽+校名"/>
          <p:cNvPicPr>
            <a:picLocks noChangeAspect="1"/>
          </p:cNvPicPr>
          <p:nvPr/>
        </p:nvPicPr>
        <p:blipFill>
          <a:blip r:embed="rId3"/>
          <a:stretch>
            <a:fillRect/>
          </a:stretch>
        </p:blipFill>
        <p:spPr>
          <a:xfrm>
            <a:off x="263525" y="0"/>
            <a:ext cx="2437130" cy="974725"/>
          </a:xfrm>
          <a:prstGeom prst="rect">
            <a:avLst/>
          </a:prstGeom>
        </p:spPr>
      </p:pic>
      <p:sp>
        <p:nvSpPr>
          <p:cNvPr id="2" name="灯片编号占位符 1">
            <a:extLst>
              <a:ext uri="{FF2B5EF4-FFF2-40B4-BE49-F238E27FC236}">
                <a16:creationId xmlns:a16="http://schemas.microsoft.com/office/drawing/2014/main" id="{077B67AA-7679-8B77-2309-084741B58A50}"/>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0</a:t>
            </a:fld>
            <a:endParaRPr lang="zh-CN" altLang="en-US" strike="noStrike" noProof="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4370-FB74-71F0-0B88-F4058E4AE1D6}"/>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80CDC50F-E9C7-DA26-23D4-E48D3D0E495E}"/>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生僻字构建流程</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生僻字知识库的</a:t>
            </a:r>
            <a:r>
              <a:rPr lang="en-US" altLang="zh-CN" sz="2400" b="1" dirty="0">
                <a:solidFill>
                  <a:srgbClr val="046D0E"/>
                </a:solidFill>
                <a:latin typeface="微软雅黑" panose="020B0503020204020204" charset="-122"/>
                <a:ea typeface="微软雅黑" panose="020B0503020204020204" charset="-122"/>
              </a:rPr>
              <a:t>GIT</a:t>
            </a:r>
            <a:r>
              <a:rPr lang="zh-CN" altLang="en-US" sz="2400" b="1" dirty="0">
                <a:solidFill>
                  <a:srgbClr val="046D0E"/>
                </a:solidFill>
                <a:latin typeface="微软雅黑" panose="020B0503020204020204" charset="-122"/>
                <a:ea typeface="微软雅黑" panose="020B0503020204020204" charset="-122"/>
              </a:rPr>
              <a:t>地址</a:t>
            </a:r>
            <a:endParaRPr lang="en-US" altLang="zh-CN" sz="2400" b="1" dirty="0">
              <a:solidFill>
                <a:srgbClr val="046D0E"/>
              </a:solidFill>
              <a:latin typeface="微软雅黑" panose="020B0503020204020204" charset="-122"/>
              <a:ea typeface="微软雅黑" panose="020B0503020204020204" charset="-122"/>
            </a:endParaRPr>
          </a:p>
          <a:p>
            <a:pPr lvl="2"/>
            <a:r>
              <a:rPr lang="en-US" altLang="zh-CN" sz="2000" b="1" dirty="0">
                <a:solidFill>
                  <a:srgbClr val="046D0E"/>
                </a:solidFill>
                <a:latin typeface="微软雅黑" panose="020B0503020204020204" charset="-122"/>
                <a:ea typeface="微软雅黑" panose="020B0503020204020204" charset="-122"/>
              </a:rPr>
              <a:t>https://github.com/paineliu/RCKB.git</a:t>
            </a:r>
            <a:endParaRPr lang="zh-CN" altLang="en-US" sz="20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B1EEFE23-889D-E250-3E90-F9CD0A9DB553}"/>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C9CF3B90-7812-09FA-E5F4-69C25DE4F3E7}"/>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CE7A80DD-CD30-5707-B578-DEC35F18894D}"/>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9</a:t>
            </a:fld>
            <a:endParaRPr lang="zh-CN" altLang="en-US" strike="noStrike" noProof="1"/>
          </a:p>
        </p:txBody>
      </p:sp>
      <p:pic>
        <p:nvPicPr>
          <p:cNvPr id="2" name="图形 6">
            <a:extLst>
              <a:ext uri="{FF2B5EF4-FFF2-40B4-BE49-F238E27FC236}">
                <a16:creationId xmlns:a16="http://schemas.microsoft.com/office/drawing/2014/main" id="{BCE4BCE6-8E20-A0F2-D525-95E657C3D5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24964" y="3212985"/>
            <a:ext cx="7142069" cy="2196323"/>
          </a:xfrm>
          <a:prstGeom prst="rect">
            <a:avLst/>
          </a:prstGeom>
        </p:spPr>
      </p:pic>
      <p:sp>
        <p:nvSpPr>
          <p:cNvPr id="7" name="矩形 6">
            <a:extLst>
              <a:ext uri="{FF2B5EF4-FFF2-40B4-BE49-F238E27FC236}">
                <a16:creationId xmlns:a16="http://schemas.microsoft.com/office/drawing/2014/main" id="{6D9B0A60-6386-A373-87AF-0127A260A2E8}"/>
              </a:ext>
            </a:extLst>
          </p:cNvPr>
          <p:cNvSpPr/>
          <p:nvPr/>
        </p:nvSpPr>
        <p:spPr>
          <a:xfrm>
            <a:off x="4223870" y="4221055"/>
            <a:ext cx="3744260" cy="1440100"/>
          </a:xfrm>
          <a:prstGeom prst="rect">
            <a:avLst/>
          </a:prstGeom>
          <a:noFill/>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文本框 3">
            <a:extLst>
              <a:ext uri="{FF2B5EF4-FFF2-40B4-BE49-F238E27FC236}">
                <a16:creationId xmlns:a16="http://schemas.microsoft.com/office/drawing/2014/main" id="{0F48A74C-8910-B06B-300C-5E05B9DD5391}"/>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生僻字知识库构建流程</a:t>
            </a:r>
            <a:endParaRPr lang="en-US" dirty="0"/>
          </a:p>
        </p:txBody>
      </p:sp>
    </p:spTree>
    <p:extLst>
      <p:ext uri="{BB962C8B-B14F-4D97-AF65-F5344CB8AC3E}">
        <p14:creationId xmlns:p14="http://schemas.microsoft.com/office/powerpoint/2010/main" val="2871253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74370-FB74-71F0-0B88-F4058E4AE1D6}"/>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80CDC50F-E9C7-DA26-23D4-E48D3D0E495E}"/>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词语通用度</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b="1" dirty="0">
                <a:solidFill>
                  <a:srgbClr val="046D0E"/>
                </a:solidFill>
                <a:latin typeface="微软雅黑" panose="020B0503020204020204" charset="-122"/>
                <a:ea typeface="微软雅黑" panose="020B0503020204020204" charset="-122"/>
              </a:rPr>
              <a:t>兼顾词语的分布率和频率两个方面，把两者有机地结合起来</a:t>
            </a:r>
            <a:endParaRPr lang="zh-CN" altLang="en-US"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B1EEFE23-889D-E250-3E90-F9CD0A9DB553}"/>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C9CF3B90-7812-09FA-E5F4-69C25DE4F3E7}"/>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CE7A80DD-CD30-5707-B578-DEC35F18894D}"/>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10</a:t>
            </a:fld>
            <a:endParaRPr lang="zh-CN" altLang="en-US" strike="noStrike" noProof="1"/>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0835CDB-2096-2947-7E04-1D756690B974}"/>
                  </a:ext>
                </a:extLst>
              </p:cNvPr>
              <p:cNvSpPr txBox="1"/>
              <p:nvPr/>
            </p:nvSpPr>
            <p:spPr>
              <a:xfrm>
                <a:off x="3038060" y="3830265"/>
                <a:ext cx="6115878" cy="12181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00B050"/>
                          </a:solidFill>
                          <a:latin typeface="Cambria Math" panose="02040503050406030204" pitchFamily="18" charset="0"/>
                        </a:rPr>
                        <m:t>𝑻</m:t>
                      </m:r>
                      <m:r>
                        <a:rPr lang="en-US" sz="3600" b="1" i="0">
                          <a:solidFill>
                            <a:srgbClr val="00B050"/>
                          </a:solidFill>
                          <a:latin typeface="Cambria Math" panose="02040503050406030204" pitchFamily="18" charset="0"/>
                        </a:rPr>
                        <m:t>=</m:t>
                      </m:r>
                      <m:f>
                        <m:fPr>
                          <m:ctrlPr>
                            <a:rPr lang="en-US" sz="3600" b="1" i="1">
                              <a:solidFill>
                                <a:srgbClr val="00B050"/>
                              </a:solidFill>
                              <a:latin typeface="Cambria Math" panose="02040503050406030204" pitchFamily="18" charset="0"/>
                            </a:rPr>
                          </m:ctrlPr>
                        </m:fPr>
                        <m:num>
                          <m:sSup>
                            <m:sSupPr>
                              <m:ctrlPr>
                                <a:rPr lang="en-US" sz="3600" b="1" i="1">
                                  <a:solidFill>
                                    <a:srgbClr val="00B050"/>
                                  </a:solidFill>
                                  <a:latin typeface="Cambria Math" panose="02040503050406030204" pitchFamily="18" charset="0"/>
                                </a:rPr>
                              </m:ctrlPr>
                            </m:sSupPr>
                            <m:e>
                              <m:d>
                                <m:dPr>
                                  <m:ctrlPr>
                                    <a:rPr lang="en-US" sz="3600" b="1" i="1">
                                      <a:solidFill>
                                        <a:srgbClr val="00B050"/>
                                      </a:solidFill>
                                      <a:latin typeface="Cambria Math" panose="02040503050406030204" pitchFamily="18" charset="0"/>
                                    </a:rPr>
                                  </m:ctrlPr>
                                </m:dPr>
                                <m:e>
                                  <m:rad>
                                    <m:radPr>
                                      <m:degHide m:val="on"/>
                                      <m:ctrlPr>
                                        <a:rPr lang="en-US" sz="3600" b="1" i="1">
                                          <a:solidFill>
                                            <a:srgbClr val="00B050"/>
                                          </a:solidFill>
                                          <a:latin typeface="Cambria Math" panose="02040503050406030204" pitchFamily="18" charset="0"/>
                                        </a:rPr>
                                      </m:ctrlPr>
                                    </m:radPr>
                                    <m:deg/>
                                    <m:e>
                                      <m:sSub>
                                        <m:sSubPr>
                                          <m:ctrlPr>
                                            <a:rPr lang="en-US" sz="3600" b="1" i="1">
                                              <a:solidFill>
                                                <a:srgbClr val="00B050"/>
                                              </a:solidFill>
                                              <a:latin typeface="Cambria Math" panose="02040503050406030204" pitchFamily="18" charset="0"/>
                                            </a:rPr>
                                          </m:ctrlPr>
                                        </m:sSubPr>
                                        <m:e>
                                          <m:r>
                                            <a:rPr lang="en-US" sz="3600" b="1" i="1">
                                              <a:solidFill>
                                                <a:srgbClr val="00B050"/>
                                              </a:solidFill>
                                              <a:latin typeface="Cambria Math" panose="02040503050406030204" pitchFamily="18" charset="0"/>
                                            </a:rPr>
                                            <m:t>𝒏</m:t>
                                          </m:r>
                                        </m:e>
                                        <m:sub>
                                          <m:r>
                                            <a:rPr lang="en-US" sz="3600" b="1" i="0">
                                              <a:solidFill>
                                                <a:srgbClr val="00B050"/>
                                              </a:solidFill>
                                              <a:latin typeface="Cambria Math" panose="02040503050406030204" pitchFamily="18" charset="0"/>
                                            </a:rPr>
                                            <m:t>𝟏</m:t>
                                          </m:r>
                                        </m:sub>
                                      </m:sSub>
                                    </m:e>
                                  </m:rad>
                                  <m:r>
                                    <a:rPr lang="en-US" sz="3600" b="1" i="0">
                                      <a:solidFill>
                                        <a:srgbClr val="00B050"/>
                                      </a:solidFill>
                                      <a:latin typeface="Cambria Math" panose="02040503050406030204" pitchFamily="18" charset="0"/>
                                    </a:rPr>
                                    <m:t>+</m:t>
                                  </m:r>
                                  <m:rad>
                                    <m:radPr>
                                      <m:degHide m:val="on"/>
                                      <m:ctrlPr>
                                        <a:rPr lang="en-US" sz="3600" b="1" i="1">
                                          <a:solidFill>
                                            <a:srgbClr val="00B050"/>
                                          </a:solidFill>
                                          <a:latin typeface="Cambria Math" panose="02040503050406030204" pitchFamily="18" charset="0"/>
                                        </a:rPr>
                                      </m:ctrlPr>
                                    </m:radPr>
                                    <m:deg/>
                                    <m:e>
                                      <m:sSub>
                                        <m:sSubPr>
                                          <m:ctrlPr>
                                            <a:rPr lang="en-US" sz="3600" b="1" i="1">
                                              <a:solidFill>
                                                <a:srgbClr val="00B050"/>
                                              </a:solidFill>
                                              <a:latin typeface="Cambria Math" panose="02040503050406030204" pitchFamily="18" charset="0"/>
                                            </a:rPr>
                                          </m:ctrlPr>
                                        </m:sSubPr>
                                        <m:e>
                                          <m:r>
                                            <a:rPr lang="en-US" sz="3600" b="1" i="1">
                                              <a:solidFill>
                                                <a:srgbClr val="00B050"/>
                                              </a:solidFill>
                                              <a:latin typeface="Cambria Math" panose="02040503050406030204" pitchFamily="18" charset="0"/>
                                            </a:rPr>
                                            <m:t>𝒏</m:t>
                                          </m:r>
                                        </m:e>
                                        <m:sub>
                                          <m:r>
                                            <a:rPr lang="en-US" sz="3600" b="1" i="0">
                                              <a:solidFill>
                                                <a:srgbClr val="00B050"/>
                                              </a:solidFill>
                                              <a:latin typeface="Cambria Math" panose="02040503050406030204" pitchFamily="18" charset="0"/>
                                            </a:rPr>
                                            <m:t>𝟐</m:t>
                                          </m:r>
                                        </m:sub>
                                      </m:sSub>
                                    </m:e>
                                  </m:rad>
                                  <m:r>
                                    <a:rPr lang="en-US" sz="3600" b="1" i="0">
                                      <a:solidFill>
                                        <a:srgbClr val="00B050"/>
                                      </a:solidFill>
                                      <a:latin typeface="Cambria Math" panose="02040503050406030204" pitchFamily="18" charset="0"/>
                                    </a:rPr>
                                    <m:t>+…+</m:t>
                                  </m:r>
                                  <m:rad>
                                    <m:radPr>
                                      <m:degHide m:val="on"/>
                                      <m:ctrlPr>
                                        <a:rPr lang="en-US" sz="3600" b="1" i="1">
                                          <a:solidFill>
                                            <a:srgbClr val="00B050"/>
                                          </a:solidFill>
                                          <a:latin typeface="Cambria Math" panose="02040503050406030204" pitchFamily="18" charset="0"/>
                                        </a:rPr>
                                      </m:ctrlPr>
                                    </m:radPr>
                                    <m:deg/>
                                    <m:e>
                                      <m:sSub>
                                        <m:sSubPr>
                                          <m:ctrlPr>
                                            <a:rPr lang="en-US" sz="3600" b="1" i="1">
                                              <a:solidFill>
                                                <a:srgbClr val="00B050"/>
                                              </a:solidFill>
                                              <a:latin typeface="Cambria Math" panose="02040503050406030204" pitchFamily="18" charset="0"/>
                                            </a:rPr>
                                          </m:ctrlPr>
                                        </m:sSubPr>
                                        <m:e>
                                          <m:r>
                                            <a:rPr lang="en-US" sz="3600" b="1" i="1">
                                              <a:solidFill>
                                                <a:srgbClr val="00B050"/>
                                              </a:solidFill>
                                              <a:latin typeface="Cambria Math" panose="02040503050406030204" pitchFamily="18" charset="0"/>
                                            </a:rPr>
                                            <m:t>𝒏</m:t>
                                          </m:r>
                                        </m:e>
                                        <m:sub>
                                          <m:r>
                                            <a:rPr lang="en-US" sz="3600" b="1" i="1">
                                              <a:solidFill>
                                                <a:srgbClr val="00B050"/>
                                              </a:solidFill>
                                              <a:latin typeface="Cambria Math" panose="02040503050406030204" pitchFamily="18" charset="0"/>
                                            </a:rPr>
                                            <m:t>𝒌</m:t>
                                          </m:r>
                                        </m:sub>
                                      </m:sSub>
                                    </m:e>
                                  </m:rad>
                                </m:e>
                              </m:d>
                            </m:e>
                            <m:sup>
                              <m:r>
                                <a:rPr lang="en-US" sz="3600" b="1" i="0">
                                  <a:solidFill>
                                    <a:srgbClr val="00B050"/>
                                  </a:solidFill>
                                  <a:latin typeface="Cambria Math" panose="02040503050406030204" pitchFamily="18" charset="0"/>
                                </a:rPr>
                                <m:t>𝟐</m:t>
                              </m:r>
                            </m:sup>
                          </m:sSup>
                        </m:num>
                        <m:den>
                          <m:r>
                            <a:rPr lang="en-US" sz="3600" b="1" i="1">
                              <a:solidFill>
                                <a:srgbClr val="00B050"/>
                              </a:solidFill>
                              <a:latin typeface="Cambria Math" panose="02040503050406030204" pitchFamily="18" charset="0"/>
                            </a:rPr>
                            <m:t>𝒌</m:t>
                          </m:r>
                        </m:den>
                      </m:f>
                    </m:oMath>
                  </m:oMathPara>
                </a14:m>
                <a:endParaRPr lang="en-US" sz="3600" b="1" dirty="0">
                  <a:solidFill>
                    <a:srgbClr val="00B050"/>
                  </a:solidFill>
                </a:endParaRPr>
              </a:p>
            </p:txBody>
          </p:sp>
        </mc:Choice>
        <mc:Fallback xmlns="">
          <p:sp>
            <p:nvSpPr>
              <p:cNvPr id="7" name="文本框 6">
                <a:extLst>
                  <a:ext uri="{FF2B5EF4-FFF2-40B4-BE49-F238E27FC236}">
                    <a16:creationId xmlns:a16="http://schemas.microsoft.com/office/drawing/2014/main" id="{70835CDB-2096-2947-7E04-1D756690B974}"/>
                  </a:ext>
                </a:extLst>
              </p:cNvPr>
              <p:cNvSpPr txBox="1">
                <a:spLocks noRot="1" noChangeAspect="1" noMove="1" noResize="1" noEditPoints="1" noAdjustHandles="1" noChangeArrowheads="1" noChangeShapeType="1" noTextEdit="1"/>
              </p:cNvSpPr>
              <p:nvPr/>
            </p:nvSpPr>
            <p:spPr>
              <a:xfrm>
                <a:off x="3038060" y="3830265"/>
                <a:ext cx="6115878" cy="1218154"/>
              </a:xfrm>
              <a:prstGeom prst="rect">
                <a:avLst/>
              </a:prstGeom>
              <a:blipFill>
                <a:blip r:embed="rId4"/>
                <a:stretch>
                  <a:fillRect/>
                </a:stretch>
              </a:blipFill>
            </p:spPr>
            <p:txBody>
              <a:bodyPr/>
              <a:lstStyle/>
              <a:p>
                <a:r>
                  <a:rPr lang="en-US">
                    <a:noFill/>
                  </a:rPr>
                  <a:t> </a:t>
                </a:r>
              </a:p>
            </p:txBody>
          </p:sp>
        </mc:Fallback>
      </mc:AlternateContent>
      <p:sp>
        <p:nvSpPr>
          <p:cNvPr id="2" name="文本框 1">
            <a:extLst>
              <a:ext uri="{FF2B5EF4-FFF2-40B4-BE49-F238E27FC236}">
                <a16:creationId xmlns:a16="http://schemas.microsoft.com/office/drawing/2014/main" id="{7C3CC4F3-BCCF-BDF7-8035-350456148FD8}"/>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词语通用度计算公式</a:t>
            </a:r>
            <a:endParaRPr lang="en-US" dirty="0"/>
          </a:p>
        </p:txBody>
      </p:sp>
    </p:spTree>
    <p:extLst>
      <p:ext uri="{BB962C8B-B14F-4D97-AF65-F5344CB8AC3E}">
        <p14:creationId xmlns:p14="http://schemas.microsoft.com/office/powerpoint/2010/main" val="1589364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99FF2-0756-793F-B39D-280B9583ECC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CA36779-7187-B631-8064-DC470CF0F3FE}"/>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直接搜索生僻字通用度</a:t>
            </a: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7DD5E92C-E46A-481A-75EA-EA5C064DB792}"/>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6D4BCCAC-2EF4-B68A-71F5-2025F0FE7DF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DEE3ED9A-DE85-8E7F-5BB8-C08ED32EA69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11</a:t>
            </a:fld>
            <a:endParaRPr lang="zh-CN" altLang="en-US" strike="noStrike" noProof="1"/>
          </a:p>
        </p:txBody>
      </p:sp>
      <p:sp>
        <p:nvSpPr>
          <p:cNvPr id="4" name="文本框 3">
            <a:extLst>
              <a:ext uri="{FF2B5EF4-FFF2-40B4-BE49-F238E27FC236}">
                <a16:creationId xmlns:a16="http://schemas.microsoft.com/office/drawing/2014/main" id="{3B5C0D11-9778-B7D5-653A-C7999916C87A}"/>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直接搜索生僻字</a:t>
            </a:r>
            <a:r>
              <a:rPr lang="en-US" altLang="zh-CN" dirty="0"/>
              <a:t>TOP50</a:t>
            </a:r>
            <a:r>
              <a:rPr lang="zh-CN" altLang="en-US" dirty="0"/>
              <a:t>列表</a:t>
            </a:r>
            <a:endParaRPr lang="en-US" dirty="0"/>
          </a:p>
        </p:txBody>
      </p:sp>
      <p:graphicFrame>
        <p:nvGraphicFramePr>
          <p:cNvPr id="7" name="表格 6">
            <a:extLst>
              <a:ext uri="{FF2B5EF4-FFF2-40B4-BE49-F238E27FC236}">
                <a16:creationId xmlns:a16="http://schemas.microsoft.com/office/drawing/2014/main" id="{69FAA61E-2A55-4888-150F-A4B6FAA17932}"/>
              </a:ext>
            </a:extLst>
          </p:cNvPr>
          <p:cNvGraphicFramePr>
            <a:graphicFrameLocks noGrp="1"/>
          </p:cNvGraphicFramePr>
          <p:nvPr>
            <p:extLst>
              <p:ext uri="{D42A27DB-BD31-4B8C-83A1-F6EECF244321}">
                <p14:modId xmlns:p14="http://schemas.microsoft.com/office/powerpoint/2010/main" val="256751398"/>
              </p:ext>
            </p:extLst>
          </p:nvPr>
        </p:nvGraphicFramePr>
        <p:xfrm>
          <a:off x="3352783" y="2420930"/>
          <a:ext cx="5486431" cy="3573596"/>
        </p:xfrm>
        <a:graphic>
          <a:graphicData uri="http://schemas.openxmlformats.org/drawingml/2006/table">
            <a:tbl>
              <a:tblPr firstRow="1" firstCol="1" bandRow="1">
                <a:tableStyleId>{0505E3EF-67EA-436B-97B2-0124C06EBD24}</a:tableStyleId>
              </a:tblPr>
              <a:tblGrid>
                <a:gridCol w="522289">
                  <a:extLst>
                    <a:ext uri="{9D8B030D-6E8A-4147-A177-3AD203B41FA5}">
                      <a16:colId xmlns:a16="http://schemas.microsoft.com/office/drawing/2014/main" val="463208601"/>
                    </a:ext>
                  </a:extLst>
                </a:gridCol>
                <a:gridCol w="935568">
                  <a:extLst>
                    <a:ext uri="{9D8B030D-6E8A-4147-A177-3AD203B41FA5}">
                      <a16:colId xmlns:a16="http://schemas.microsoft.com/office/drawing/2014/main" val="3958226914"/>
                    </a:ext>
                  </a:extLst>
                </a:gridCol>
                <a:gridCol w="521091">
                  <a:extLst>
                    <a:ext uri="{9D8B030D-6E8A-4147-A177-3AD203B41FA5}">
                      <a16:colId xmlns:a16="http://schemas.microsoft.com/office/drawing/2014/main" val="3462028343"/>
                    </a:ext>
                  </a:extLst>
                </a:gridCol>
                <a:gridCol w="821767">
                  <a:extLst>
                    <a:ext uri="{9D8B030D-6E8A-4147-A177-3AD203B41FA5}">
                      <a16:colId xmlns:a16="http://schemas.microsoft.com/office/drawing/2014/main" val="405023567"/>
                    </a:ext>
                  </a:extLst>
                </a:gridCol>
                <a:gridCol w="521091">
                  <a:extLst>
                    <a:ext uri="{9D8B030D-6E8A-4147-A177-3AD203B41FA5}">
                      <a16:colId xmlns:a16="http://schemas.microsoft.com/office/drawing/2014/main" val="755677723"/>
                    </a:ext>
                  </a:extLst>
                </a:gridCol>
                <a:gridCol w="821767">
                  <a:extLst>
                    <a:ext uri="{9D8B030D-6E8A-4147-A177-3AD203B41FA5}">
                      <a16:colId xmlns:a16="http://schemas.microsoft.com/office/drawing/2014/main" val="3353904077"/>
                    </a:ext>
                  </a:extLst>
                </a:gridCol>
                <a:gridCol w="521091">
                  <a:extLst>
                    <a:ext uri="{9D8B030D-6E8A-4147-A177-3AD203B41FA5}">
                      <a16:colId xmlns:a16="http://schemas.microsoft.com/office/drawing/2014/main" val="3169786567"/>
                    </a:ext>
                  </a:extLst>
                </a:gridCol>
                <a:gridCol w="821767">
                  <a:extLst>
                    <a:ext uri="{9D8B030D-6E8A-4147-A177-3AD203B41FA5}">
                      <a16:colId xmlns:a16="http://schemas.microsoft.com/office/drawing/2014/main" val="3449395069"/>
                    </a:ext>
                  </a:extLst>
                </a:gridCol>
              </a:tblGrid>
              <a:tr h="0">
                <a:tc>
                  <a:txBody>
                    <a:bodyPr/>
                    <a:lstStyle/>
                    <a:p>
                      <a:pPr marL="0" marR="0" indent="0" algn="ctr">
                        <a:lnSpc>
                          <a:spcPct val="105000"/>
                        </a:lnSpc>
                      </a:pPr>
                      <a:r>
                        <a:rPr lang="zh-CN" sz="1800" b="0" kern="100" spc="20" dirty="0">
                          <a:effectLst/>
                        </a:rPr>
                        <a:t>阜</a:t>
                      </a:r>
                      <a:endParaRPr lang="en-US" sz="1800" b="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3483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阚</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3312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芈</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2451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靳</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2310</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827693332"/>
                  </a:ext>
                </a:extLst>
              </a:tr>
              <a:tr h="0">
                <a:tc>
                  <a:txBody>
                    <a:bodyPr/>
                    <a:lstStyle/>
                    <a:p>
                      <a:pPr marL="0" marR="0" indent="0" algn="ctr">
                        <a:lnSpc>
                          <a:spcPct val="105000"/>
                        </a:lnSpc>
                      </a:pPr>
                      <a:r>
                        <a:rPr lang="zh-CN" sz="1800" b="0" kern="100" spc="20">
                          <a:effectLst/>
                        </a:rPr>
                        <a:t>衢</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1995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羽</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1783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翟</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1703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鄞</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1658</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75119166"/>
                  </a:ext>
                </a:extLst>
              </a:tr>
              <a:tr h="0">
                <a:tc>
                  <a:txBody>
                    <a:bodyPr/>
                    <a:lstStyle/>
                    <a:p>
                      <a:pPr marL="0" marR="0" indent="0" algn="ctr">
                        <a:lnSpc>
                          <a:spcPct val="105000"/>
                        </a:lnSpc>
                      </a:pPr>
                      <a:r>
                        <a:rPr lang="zh-CN" sz="1800" b="0" kern="100" spc="20">
                          <a:effectLst/>
                        </a:rPr>
                        <a:t>赣</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1597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邹</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1558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晟</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1496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祁</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1436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975021737"/>
                  </a:ext>
                </a:extLst>
              </a:tr>
              <a:tr h="0">
                <a:tc>
                  <a:txBody>
                    <a:bodyPr/>
                    <a:lstStyle/>
                    <a:p>
                      <a:pPr marL="0" marR="0" indent="0" algn="ctr">
                        <a:lnSpc>
                          <a:spcPct val="105000"/>
                        </a:lnSpc>
                      </a:pPr>
                      <a:r>
                        <a:rPr lang="zh-CN" sz="1800" b="0" kern="100" spc="20">
                          <a:effectLst/>
                        </a:rPr>
                        <a:t>华</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1417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虞</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1417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闫</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1391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濮</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1390</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299582567"/>
                  </a:ext>
                </a:extLst>
              </a:tr>
              <a:tr h="0">
                <a:tc>
                  <a:txBody>
                    <a:bodyPr/>
                    <a:lstStyle/>
                    <a:p>
                      <a:pPr marL="0" marR="0" indent="0" algn="ctr">
                        <a:lnSpc>
                          <a:spcPct val="105000"/>
                        </a:lnSpc>
                      </a:pPr>
                      <a:r>
                        <a:rPr lang="zh-CN" sz="1800" b="0" kern="100" spc="20">
                          <a:effectLst/>
                        </a:rPr>
                        <a:t>沂</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1374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睢</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1254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绥</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1233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力</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1194</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686412068"/>
                  </a:ext>
                </a:extLst>
              </a:tr>
              <a:tr h="0">
                <a:tc>
                  <a:txBody>
                    <a:bodyPr/>
                    <a:lstStyle/>
                    <a:p>
                      <a:pPr marL="0" marR="0" indent="0" algn="ctr">
                        <a:lnSpc>
                          <a:spcPct val="105000"/>
                        </a:lnSpc>
                      </a:pPr>
                      <a:r>
                        <a:rPr lang="zh-CN" sz="1800" b="0" kern="100" spc="20">
                          <a:effectLst/>
                        </a:rPr>
                        <a:t>青</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1190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肇</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1185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斤</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1183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忻</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1162</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4016218420"/>
                  </a:ext>
                </a:extLst>
              </a:tr>
              <a:tr h="0">
                <a:tc>
                  <a:txBody>
                    <a:bodyPr/>
                    <a:lstStyle/>
                    <a:p>
                      <a:pPr marL="0" marR="0" indent="0" algn="ctr">
                        <a:lnSpc>
                          <a:spcPct val="105000"/>
                        </a:lnSpc>
                      </a:pPr>
                      <a:r>
                        <a:rPr lang="zh-CN" sz="1800" b="0" kern="100" spc="20">
                          <a:effectLst/>
                        </a:rPr>
                        <a:t>页</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1065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郴</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1006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堃</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1004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煜</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986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886988796"/>
                  </a:ext>
                </a:extLst>
              </a:tr>
              <a:tr h="0">
                <a:tc>
                  <a:txBody>
                    <a:bodyPr/>
                    <a:lstStyle/>
                    <a:p>
                      <a:pPr marL="0" marR="0" indent="0" algn="ctr">
                        <a:lnSpc>
                          <a:spcPct val="105000"/>
                        </a:lnSpc>
                      </a:pPr>
                      <a:r>
                        <a:rPr lang="zh-CN" sz="1800" b="0" kern="100" spc="20">
                          <a:effectLst/>
                        </a:rPr>
                        <a:t>暨</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980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黔</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966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日</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958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缪</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934</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692304807"/>
                  </a:ext>
                </a:extLst>
              </a:tr>
              <a:tr h="0">
                <a:tc>
                  <a:txBody>
                    <a:bodyPr/>
                    <a:lstStyle/>
                    <a:p>
                      <a:pPr marL="0" marR="0" indent="0" algn="ctr">
                        <a:lnSpc>
                          <a:spcPct val="105000"/>
                        </a:lnSpc>
                      </a:pPr>
                      <a:r>
                        <a:rPr lang="zh-CN" sz="1800" b="0" kern="100" spc="20">
                          <a:effectLst/>
                        </a:rPr>
                        <a:t>毓</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921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筱</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910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婺</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897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綦</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890</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607191258"/>
                  </a:ext>
                </a:extLst>
              </a:tr>
              <a:tr h="0">
                <a:tc>
                  <a:txBody>
                    <a:bodyPr/>
                    <a:lstStyle/>
                    <a:p>
                      <a:pPr marL="0" marR="0" indent="0" algn="ctr">
                        <a:lnSpc>
                          <a:spcPct val="105000"/>
                        </a:lnSpc>
                      </a:pPr>
                      <a:r>
                        <a:rPr lang="zh-CN" sz="1800" b="0" kern="100" spc="20">
                          <a:effectLst/>
                        </a:rPr>
                        <a:t>岑</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874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文</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846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湛</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842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兖</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829</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716491502"/>
                  </a:ext>
                </a:extLst>
              </a:tr>
              <a:tr h="0">
                <a:tc>
                  <a:txBody>
                    <a:bodyPr/>
                    <a:lstStyle/>
                    <a:p>
                      <a:pPr marL="0" marR="0" indent="0" algn="ctr">
                        <a:lnSpc>
                          <a:spcPct val="105000"/>
                        </a:lnSpc>
                      </a:pPr>
                      <a:r>
                        <a:rPr lang="zh-CN" sz="1800" b="0" kern="100" spc="20">
                          <a:effectLst/>
                        </a:rPr>
                        <a:t>昱</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821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于</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820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茜</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811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行</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809</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642804269"/>
                  </a:ext>
                </a:extLst>
              </a:tr>
              <a:tr h="0">
                <a:tc>
                  <a:txBody>
                    <a:bodyPr/>
                    <a:lstStyle/>
                    <a:p>
                      <a:pPr marL="0" marR="0" indent="0" algn="ctr">
                        <a:lnSpc>
                          <a:spcPct val="105000"/>
                        </a:lnSpc>
                      </a:pPr>
                      <a:r>
                        <a:rPr lang="zh-CN" sz="1800" b="0" kern="100" spc="20">
                          <a:effectLst/>
                        </a:rPr>
                        <a:t>芮</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806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樊</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802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覃</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789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龚</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787</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70597006"/>
                  </a:ext>
                </a:extLst>
              </a:tr>
              <a:tr h="0">
                <a:tc>
                  <a:txBody>
                    <a:bodyPr/>
                    <a:lstStyle/>
                    <a:p>
                      <a:pPr marL="0" marR="0" indent="0" algn="ctr">
                        <a:lnSpc>
                          <a:spcPct val="105000"/>
                        </a:lnSpc>
                      </a:pPr>
                      <a:r>
                        <a:rPr lang="zh-CN" sz="1800" b="0" kern="100" spc="20">
                          <a:effectLst/>
                        </a:rPr>
                        <a:t>卜</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777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荥</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775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dirty="0">
                          <a:effectLst/>
                        </a:rPr>
                        <a:t> </a:t>
                      </a:r>
                      <a:endParaRPr lang="en-US" sz="1800" b="0" kern="100" spc="2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853959272"/>
                  </a:ext>
                </a:extLst>
              </a:tr>
            </a:tbl>
          </a:graphicData>
        </a:graphic>
      </p:graphicFrame>
    </p:spTree>
    <p:extLst>
      <p:ext uri="{BB962C8B-B14F-4D97-AF65-F5344CB8AC3E}">
        <p14:creationId xmlns:p14="http://schemas.microsoft.com/office/powerpoint/2010/main" val="3801500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99FF2-0756-793F-B39D-280B9583ECC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CA36779-7187-B631-8064-DC470CF0F3FE}"/>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拆字搜索生僻字通用度</a:t>
            </a: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7DD5E92C-E46A-481A-75EA-EA5C064DB792}"/>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6D4BCCAC-2EF4-B68A-71F5-2025F0FE7DF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DEE3ED9A-DE85-8E7F-5BB8-C08ED32EA69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12</a:t>
            </a:fld>
            <a:endParaRPr lang="zh-CN" altLang="en-US" strike="noStrike" noProof="1"/>
          </a:p>
        </p:txBody>
      </p:sp>
      <p:graphicFrame>
        <p:nvGraphicFramePr>
          <p:cNvPr id="4" name="表格 3">
            <a:extLst>
              <a:ext uri="{FF2B5EF4-FFF2-40B4-BE49-F238E27FC236}">
                <a16:creationId xmlns:a16="http://schemas.microsoft.com/office/drawing/2014/main" id="{0886DDF9-9E2B-6F87-6712-1203BFC03009}"/>
              </a:ext>
            </a:extLst>
          </p:cNvPr>
          <p:cNvGraphicFramePr>
            <a:graphicFrameLocks noGrp="1"/>
          </p:cNvGraphicFramePr>
          <p:nvPr>
            <p:extLst>
              <p:ext uri="{D42A27DB-BD31-4B8C-83A1-F6EECF244321}">
                <p14:modId xmlns:p14="http://schemas.microsoft.com/office/powerpoint/2010/main" val="3157952979"/>
              </p:ext>
            </p:extLst>
          </p:nvPr>
        </p:nvGraphicFramePr>
        <p:xfrm>
          <a:off x="3352783" y="2420930"/>
          <a:ext cx="5486431" cy="3573596"/>
        </p:xfrm>
        <a:graphic>
          <a:graphicData uri="http://schemas.openxmlformats.org/drawingml/2006/table">
            <a:tbl>
              <a:tblPr firstRow="1" firstCol="1" bandRow="1">
                <a:tableStyleId>{0505E3EF-67EA-436B-97B2-0124C06EBD24}</a:tableStyleId>
              </a:tblPr>
              <a:tblGrid>
                <a:gridCol w="522289">
                  <a:extLst>
                    <a:ext uri="{9D8B030D-6E8A-4147-A177-3AD203B41FA5}">
                      <a16:colId xmlns:a16="http://schemas.microsoft.com/office/drawing/2014/main" val="463208601"/>
                    </a:ext>
                  </a:extLst>
                </a:gridCol>
                <a:gridCol w="935568">
                  <a:extLst>
                    <a:ext uri="{9D8B030D-6E8A-4147-A177-3AD203B41FA5}">
                      <a16:colId xmlns:a16="http://schemas.microsoft.com/office/drawing/2014/main" val="3958226914"/>
                    </a:ext>
                  </a:extLst>
                </a:gridCol>
                <a:gridCol w="521091">
                  <a:extLst>
                    <a:ext uri="{9D8B030D-6E8A-4147-A177-3AD203B41FA5}">
                      <a16:colId xmlns:a16="http://schemas.microsoft.com/office/drawing/2014/main" val="3462028343"/>
                    </a:ext>
                  </a:extLst>
                </a:gridCol>
                <a:gridCol w="821767">
                  <a:extLst>
                    <a:ext uri="{9D8B030D-6E8A-4147-A177-3AD203B41FA5}">
                      <a16:colId xmlns:a16="http://schemas.microsoft.com/office/drawing/2014/main" val="405023567"/>
                    </a:ext>
                  </a:extLst>
                </a:gridCol>
                <a:gridCol w="521091">
                  <a:extLst>
                    <a:ext uri="{9D8B030D-6E8A-4147-A177-3AD203B41FA5}">
                      <a16:colId xmlns:a16="http://schemas.microsoft.com/office/drawing/2014/main" val="755677723"/>
                    </a:ext>
                  </a:extLst>
                </a:gridCol>
                <a:gridCol w="821767">
                  <a:extLst>
                    <a:ext uri="{9D8B030D-6E8A-4147-A177-3AD203B41FA5}">
                      <a16:colId xmlns:a16="http://schemas.microsoft.com/office/drawing/2014/main" val="3353904077"/>
                    </a:ext>
                  </a:extLst>
                </a:gridCol>
                <a:gridCol w="521091">
                  <a:extLst>
                    <a:ext uri="{9D8B030D-6E8A-4147-A177-3AD203B41FA5}">
                      <a16:colId xmlns:a16="http://schemas.microsoft.com/office/drawing/2014/main" val="3169786567"/>
                    </a:ext>
                  </a:extLst>
                </a:gridCol>
                <a:gridCol w="821767">
                  <a:extLst>
                    <a:ext uri="{9D8B030D-6E8A-4147-A177-3AD203B41FA5}">
                      <a16:colId xmlns:a16="http://schemas.microsoft.com/office/drawing/2014/main" val="3449395069"/>
                    </a:ext>
                  </a:extLst>
                </a:gridCol>
              </a:tblGrid>
              <a:tr h="0">
                <a:tc>
                  <a:txBody>
                    <a:bodyPr/>
                    <a:lstStyle/>
                    <a:p>
                      <a:pPr marL="0" marR="0" indent="0" algn="ctr">
                        <a:lnSpc>
                          <a:spcPct val="105000"/>
                        </a:lnSpc>
                      </a:pPr>
                      <a:r>
                        <a:rPr lang="zh-CN" sz="1800" b="0" kern="100" spc="20" dirty="0">
                          <a:effectLst/>
                        </a:rPr>
                        <a:t>垚</a:t>
                      </a:r>
                      <a:endParaRPr lang="en-US" sz="1800" b="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dirty="0">
                          <a:effectLst/>
                        </a:rPr>
                        <a:t>130038</a:t>
                      </a:r>
                      <a:endParaRPr lang="en-US" sz="1800" b="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dirty="0">
                          <a:effectLst/>
                        </a:rPr>
                        <a:t>燚</a:t>
                      </a:r>
                      <a:endParaRPr lang="en-US" sz="1800" b="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71547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堃</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60613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焱</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56376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827693332"/>
                  </a:ext>
                </a:extLst>
              </a:tr>
              <a:tr h="0">
                <a:tc>
                  <a:txBody>
                    <a:bodyPr/>
                    <a:lstStyle/>
                    <a:p>
                      <a:pPr marL="0" marR="0" indent="0" algn="ctr">
                        <a:lnSpc>
                          <a:spcPct val="105000"/>
                        </a:lnSpc>
                      </a:pPr>
                      <a:r>
                        <a:rPr lang="zh-CN" sz="1800" b="0" kern="100" spc="20">
                          <a:effectLst/>
                        </a:rPr>
                        <a:t>昶</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53550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昱</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45034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犇</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43931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赟</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42286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75119166"/>
                  </a:ext>
                </a:extLst>
              </a:tr>
              <a:tr h="0">
                <a:tc>
                  <a:txBody>
                    <a:bodyPr/>
                    <a:lstStyle/>
                    <a:p>
                      <a:pPr marL="0" marR="0" indent="0" algn="ctr">
                        <a:lnSpc>
                          <a:spcPct val="105000"/>
                        </a:lnSpc>
                      </a:pPr>
                      <a:r>
                        <a:rPr lang="zh-CN" sz="1800" b="0" kern="100" spc="20">
                          <a:effectLst/>
                        </a:rPr>
                        <a:t>翊</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37987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燊</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36919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靳</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35119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晟</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32497</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975021737"/>
                  </a:ext>
                </a:extLst>
              </a:tr>
              <a:tr h="0">
                <a:tc>
                  <a:txBody>
                    <a:bodyPr/>
                    <a:lstStyle/>
                    <a:p>
                      <a:pPr marL="0" marR="0" indent="0" algn="ctr">
                        <a:lnSpc>
                          <a:spcPct val="105000"/>
                        </a:lnSpc>
                      </a:pPr>
                      <a:r>
                        <a:rPr lang="zh-CN" sz="1800" b="0" kern="100" spc="20">
                          <a:effectLst/>
                        </a:rPr>
                        <a:t>骉</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dirty="0">
                          <a:effectLst/>
                        </a:rPr>
                        <a:t>28081</a:t>
                      </a:r>
                      <a:endParaRPr lang="en-US" sz="1800" b="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仝</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28033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淼</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26516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旻</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25866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299582567"/>
                  </a:ext>
                </a:extLst>
              </a:tr>
              <a:tr h="0">
                <a:tc>
                  <a:txBody>
                    <a:bodyPr/>
                    <a:lstStyle/>
                    <a:p>
                      <a:pPr marL="0" marR="0" indent="0" algn="ctr">
                        <a:lnSpc>
                          <a:spcPct val="105000"/>
                        </a:lnSpc>
                      </a:pPr>
                      <a:r>
                        <a:rPr lang="zh-CN" sz="1800" b="0" kern="100" spc="20">
                          <a:effectLst/>
                        </a:rPr>
                        <a:t>囡</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23602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婧</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22678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煜</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22353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幢</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21515</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686412068"/>
                  </a:ext>
                </a:extLst>
              </a:tr>
              <a:tr h="0">
                <a:tc>
                  <a:txBody>
                    <a:bodyPr/>
                    <a:lstStyle/>
                    <a:p>
                      <a:pPr marL="0" marR="0" indent="0" algn="ctr">
                        <a:lnSpc>
                          <a:spcPct val="105000"/>
                        </a:lnSpc>
                      </a:pPr>
                      <a:r>
                        <a:rPr lang="zh-CN" sz="1800" b="0" kern="100" spc="20">
                          <a:effectLst/>
                        </a:rPr>
                        <a:t>砼</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21167</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臻</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20346</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喆</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20150</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歆</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19575</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4016218420"/>
                  </a:ext>
                </a:extLst>
              </a:tr>
              <a:tr h="0">
                <a:tc>
                  <a:txBody>
                    <a:bodyPr/>
                    <a:lstStyle/>
                    <a:p>
                      <a:pPr marL="0" marR="0" indent="0" algn="ctr">
                        <a:lnSpc>
                          <a:spcPct val="105000"/>
                        </a:lnSpc>
                      </a:pPr>
                      <a:r>
                        <a:rPr lang="zh-CN" sz="1800" b="0" kern="100" spc="20">
                          <a:effectLst/>
                        </a:rPr>
                        <a:t>夯</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18582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翀</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17948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頔</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17582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騳</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17039</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886988796"/>
                  </a:ext>
                </a:extLst>
              </a:tr>
              <a:tr h="0">
                <a:tc>
                  <a:txBody>
                    <a:bodyPr/>
                    <a:lstStyle/>
                    <a:p>
                      <a:pPr marL="0" marR="0" indent="0" algn="ctr">
                        <a:lnSpc>
                          <a:spcPct val="105000"/>
                        </a:lnSpc>
                      </a:pPr>
                      <a:r>
                        <a:rPr lang="zh-CN" sz="1800" b="0" kern="100" spc="20">
                          <a:effectLst/>
                        </a:rPr>
                        <a:t>昝</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16962</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圩</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16894</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艮</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16408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泵</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15813</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2692304807"/>
                  </a:ext>
                </a:extLst>
              </a:tr>
              <a:tr h="0">
                <a:tc>
                  <a:txBody>
                    <a:bodyPr/>
                    <a:lstStyle/>
                    <a:p>
                      <a:pPr marL="0" marR="0" indent="0" algn="ctr">
                        <a:lnSpc>
                          <a:spcPct val="105000"/>
                        </a:lnSpc>
                      </a:pPr>
                      <a:r>
                        <a:rPr lang="zh-CN" sz="1800" b="0" kern="100" spc="20">
                          <a:effectLst/>
                        </a:rPr>
                        <a:t>彧</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14935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尛</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14761</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斛</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14485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岑</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14196</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607191258"/>
                  </a:ext>
                </a:extLst>
              </a:tr>
              <a:tr h="0">
                <a:tc>
                  <a:txBody>
                    <a:bodyPr/>
                    <a:lstStyle/>
                    <a:p>
                      <a:pPr marL="0" marR="0" indent="0" algn="ctr">
                        <a:lnSpc>
                          <a:spcPct val="105000"/>
                        </a:lnSpc>
                      </a:pPr>
                      <a:r>
                        <a:rPr lang="zh-CN" sz="1800" b="0" kern="100" spc="20">
                          <a:effectLst/>
                        </a:rPr>
                        <a:t>黔</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14009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槑</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13218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昕</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13148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趸</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13018</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716491502"/>
                  </a:ext>
                </a:extLst>
              </a:tr>
              <a:tr h="0">
                <a:tc>
                  <a:txBody>
                    <a:bodyPr/>
                    <a:lstStyle/>
                    <a:p>
                      <a:pPr marL="0" marR="0" indent="0" algn="ctr">
                        <a:lnSpc>
                          <a:spcPct val="105000"/>
                        </a:lnSpc>
                      </a:pPr>
                      <a:r>
                        <a:rPr lang="zh-CN" sz="1800" b="0" kern="100" spc="20">
                          <a:effectLst/>
                        </a:rPr>
                        <a:t>曌</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12839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柘</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12565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灏</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12485</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龘</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11708</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642804269"/>
                  </a:ext>
                </a:extLst>
              </a:tr>
              <a:tr h="0">
                <a:tc>
                  <a:txBody>
                    <a:bodyPr/>
                    <a:lstStyle/>
                    <a:p>
                      <a:pPr marL="0" marR="0" indent="0" algn="ctr">
                        <a:lnSpc>
                          <a:spcPct val="105000"/>
                        </a:lnSpc>
                      </a:pPr>
                      <a:r>
                        <a:rPr lang="zh-CN" sz="1800" b="0" kern="100" spc="20">
                          <a:effectLst/>
                        </a:rPr>
                        <a:t>阚</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11553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怼</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11448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颢</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11349</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聿</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10995</a:t>
                      </a:r>
                      <a:endParaRPr lang="en-US" sz="1800" b="0" kern="100" spc="2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3470597006"/>
                  </a:ext>
                </a:extLst>
              </a:tr>
              <a:tr h="0">
                <a:tc>
                  <a:txBody>
                    <a:bodyPr/>
                    <a:lstStyle/>
                    <a:p>
                      <a:pPr marL="0" marR="0" indent="0" algn="ctr">
                        <a:lnSpc>
                          <a:spcPct val="105000"/>
                        </a:lnSpc>
                      </a:pPr>
                      <a:r>
                        <a:rPr lang="zh-CN" sz="1800" b="0" kern="100" spc="20">
                          <a:effectLst/>
                        </a:rPr>
                        <a:t>珩</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10863</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zh-CN" sz="1800" b="0" kern="100" spc="20">
                          <a:effectLst/>
                        </a:rPr>
                        <a:t>梓</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10768</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ctr">
                        <a:lnSpc>
                          <a:spcPct val="105000"/>
                        </a:lnSpc>
                      </a:pPr>
                      <a:r>
                        <a:rPr lang="en-US" sz="1800" b="0" kern="100" spc="20">
                          <a:effectLst/>
                        </a:rPr>
                        <a:t> </a:t>
                      </a:r>
                      <a:endParaRPr lang="en-US" sz="1800" b="0" kern="100" spc="20">
                        <a:effectLst/>
                        <a:latin typeface="Times New Roman" panose="02020603050405020304" pitchFamily="18" charset="0"/>
                        <a:ea typeface="方正书宋简体"/>
                      </a:endParaRPr>
                    </a:p>
                  </a:txBody>
                  <a:tcPr marL="68580" marR="68580" marT="0" marB="0" anchor="ctr"/>
                </a:tc>
                <a:tc>
                  <a:txBody>
                    <a:bodyPr/>
                    <a:lstStyle/>
                    <a:p>
                      <a:pPr marL="0" marR="0" indent="0" algn="r">
                        <a:lnSpc>
                          <a:spcPct val="105000"/>
                        </a:lnSpc>
                      </a:pPr>
                      <a:r>
                        <a:rPr lang="en-US" sz="1800" b="0" kern="100" spc="20" dirty="0">
                          <a:effectLst/>
                        </a:rPr>
                        <a:t> </a:t>
                      </a:r>
                      <a:endParaRPr lang="en-US" sz="1800" b="0" kern="100" spc="20" dirty="0">
                        <a:effectLst/>
                        <a:latin typeface="Times New Roman" panose="02020603050405020304" pitchFamily="18" charset="0"/>
                        <a:ea typeface="方正书宋简体"/>
                      </a:endParaRPr>
                    </a:p>
                  </a:txBody>
                  <a:tcPr marL="68580" marR="68580" marT="0" marB="0" anchor="ctr"/>
                </a:tc>
                <a:extLst>
                  <a:ext uri="{0D108BD9-81ED-4DB2-BD59-A6C34878D82A}">
                    <a16:rowId xmlns:a16="http://schemas.microsoft.com/office/drawing/2014/main" val="1853959272"/>
                  </a:ext>
                </a:extLst>
              </a:tr>
            </a:tbl>
          </a:graphicData>
        </a:graphic>
      </p:graphicFrame>
      <p:sp>
        <p:nvSpPr>
          <p:cNvPr id="2" name="文本框 1">
            <a:extLst>
              <a:ext uri="{FF2B5EF4-FFF2-40B4-BE49-F238E27FC236}">
                <a16:creationId xmlns:a16="http://schemas.microsoft.com/office/drawing/2014/main" id="{4A001F3B-8FBB-3897-1C49-9BE15B71F901}"/>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拆字搜索生僻字</a:t>
            </a:r>
            <a:r>
              <a:rPr lang="en-US" altLang="zh-CN" dirty="0"/>
              <a:t>TOP50</a:t>
            </a:r>
            <a:r>
              <a:rPr lang="zh-CN" altLang="en-US" dirty="0"/>
              <a:t>列表</a:t>
            </a:r>
            <a:endParaRPr lang="en-US" dirty="0"/>
          </a:p>
        </p:txBody>
      </p:sp>
    </p:spTree>
    <p:extLst>
      <p:ext uri="{BB962C8B-B14F-4D97-AF65-F5344CB8AC3E}">
        <p14:creationId xmlns:p14="http://schemas.microsoft.com/office/powerpoint/2010/main" val="234547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99FF2-0756-793F-B39D-280B9583ECC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CA36779-7187-B631-8064-DC470CF0F3FE}"/>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生僻字在</a:t>
            </a:r>
            <a:r>
              <a:rPr lang="en-US" altLang="zh-CN" sz="2800" b="1" dirty="0">
                <a:solidFill>
                  <a:srgbClr val="046D0E"/>
                </a:solidFill>
                <a:latin typeface="微软雅黑" panose="020B0503020204020204" charset="-122"/>
                <a:ea typeface="微软雅黑" panose="020B0503020204020204" charset="-122"/>
              </a:rPr>
              <a:t>《</a:t>
            </a:r>
            <a:r>
              <a:rPr lang="zh-CN" altLang="en-US" sz="2800" b="1" dirty="0">
                <a:solidFill>
                  <a:srgbClr val="046D0E"/>
                </a:solidFill>
                <a:latin typeface="微软雅黑" panose="020B0503020204020204" charset="-122"/>
                <a:ea typeface="微软雅黑" panose="020B0503020204020204" charset="-122"/>
              </a:rPr>
              <a:t>通用规范汉字表</a:t>
            </a:r>
            <a:r>
              <a:rPr lang="en-US" altLang="zh-CN" sz="2800" b="1" dirty="0">
                <a:solidFill>
                  <a:srgbClr val="046D0E"/>
                </a:solidFill>
                <a:latin typeface="微软雅黑" panose="020B0503020204020204" charset="-122"/>
                <a:ea typeface="微软雅黑" panose="020B0503020204020204" charset="-122"/>
              </a:rPr>
              <a:t>》</a:t>
            </a:r>
            <a:r>
              <a:rPr lang="zh-CN" altLang="en-US" sz="2800" b="1" dirty="0">
                <a:solidFill>
                  <a:srgbClr val="046D0E"/>
                </a:solidFill>
                <a:latin typeface="微软雅黑" panose="020B0503020204020204" charset="-122"/>
                <a:ea typeface="微软雅黑" panose="020B0503020204020204" charset="-122"/>
              </a:rPr>
              <a:t>中的等级分布</a:t>
            </a:r>
            <a:endParaRPr lang="zh-CN" altLang="en-US" sz="28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7DD5E92C-E46A-481A-75EA-EA5C064DB792}"/>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6D4BCCAC-2EF4-B68A-71F5-2025F0FE7DF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DEE3ED9A-DE85-8E7F-5BB8-C08ED32EA69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13</a:t>
            </a:fld>
            <a:endParaRPr lang="zh-CN" altLang="en-US" strike="noStrike" noProof="1"/>
          </a:p>
        </p:txBody>
      </p:sp>
      <p:graphicFrame>
        <p:nvGraphicFramePr>
          <p:cNvPr id="2" name="表格 1">
            <a:extLst>
              <a:ext uri="{FF2B5EF4-FFF2-40B4-BE49-F238E27FC236}">
                <a16:creationId xmlns:a16="http://schemas.microsoft.com/office/drawing/2014/main" id="{B359090B-907C-CD58-362C-8801F7E7EC34}"/>
              </a:ext>
            </a:extLst>
          </p:cNvPr>
          <p:cNvGraphicFramePr>
            <a:graphicFrameLocks noGrp="1"/>
          </p:cNvGraphicFramePr>
          <p:nvPr>
            <p:extLst>
              <p:ext uri="{D42A27DB-BD31-4B8C-83A1-F6EECF244321}">
                <p14:modId xmlns:p14="http://schemas.microsoft.com/office/powerpoint/2010/main" val="4272858615"/>
              </p:ext>
            </p:extLst>
          </p:nvPr>
        </p:nvGraphicFramePr>
        <p:xfrm>
          <a:off x="1127654" y="2589516"/>
          <a:ext cx="9936690" cy="3354340"/>
        </p:xfrm>
        <a:graphic>
          <a:graphicData uri="http://schemas.openxmlformats.org/drawingml/2006/table">
            <a:tbl>
              <a:tblPr firstRow="1" firstCol="1" bandRow="1">
                <a:tableStyleId>{F5AB1C69-6EDB-4FF4-983F-18BD219EF322}</a:tableStyleId>
              </a:tblPr>
              <a:tblGrid>
                <a:gridCol w="1087502">
                  <a:extLst>
                    <a:ext uri="{9D8B030D-6E8A-4147-A177-3AD203B41FA5}">
                      <a16:colId xmlns:a16="http://schemas.microsoft.com/office/drawing/2014/main" val="198948677"/>
                    </a:ext>
                  </a:extLst>
                </a:gridCol>
                <a:gridCol w="747658">
                  <a:extLst>
                    <a:ext uri="{9D8B030D-6E8A-4147-A177-3AD203B41FA5}">
                      <a16:colId xmlns:a16="http://schemas.microsoft.com/office/drawing/2014/main" val="2238255762"/>
                    </a:ext>
                  </a:extLst>
                </a:gridCol>
                <a:gridCol w="611720">
                  <a:extLst>
                    <a:ext uri="{9D8B030D-6E8A-4147-A177-3AD203B41FA5}">
                      <a16:colId xmlns:a16="http://schemas.microsoft.com/office/drawing/2014/main" val="2807187017"/>
                    </a:ext>
                  </a:extLst>
                </a:gridCol>
                <a:gridCol w="7489810">
                  <a:extLst>
                    <a:ext uri="{9D8B030D-6E8A-4147-A177-3AD203B41FA5}">
                      <a16:colId xmlns:a16="http://schemas.microsoft.com/office/drawing/2014/main" val="4070239589"/>
                    </a:ext>
                  </a:extLst>
                </a:gridCol>
              </a:tblGrid>
              <a:tr h="271190">
                <a:tc>
                  <a:txBody>
                    <a:bodyPr/>
                    <a:lstStyle/>
                    <a:p>
                      <a:pPr marL="0" marR="0" indent="0" algn="ctr">
                        <a:lnSpc>
                          <a:spcPct val="105000"/>
                        </a:lnSpc>
                      </a:pPr>
                      <a:r>
                        <a:rPr lang="zh-CN" sz="1800" kern="100" spc="20" dirty="0">
                          <a:effectLst/>
                        </a:rPr>
                        <a:t>级别</a:t>
                      </a:r>
                      <a:endParaRPr lang="en-US" sz="1800" kern="100" spc="20" dirty="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1800" kern="100" spc="20" dirty="0">
                          <a:effectLst/>
                        </a:rPr>
                        <a:t>方式</a:t>
                      </a:r>
                      <a:endParaRPr lang="en-US" sz="1800" kern="100" spc="20" dirty="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1800" kern="100" spc="20">
                          <a:effectLst/>
                        </a:rPr>
                        <a:t>数量</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sz="1800" kern="100" spc="20">
                          <a:effectLst/>
                        </a:rPr>
                        <a:t>汉字列表</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024265378"/>
                  </a:ext>
                </a:extLst>
              </a:tr>
              <a:tr h="279386">
                <a:tc rowSpan="2">
                  <a:txBody>
                    <a:bodyPr/>
                    <a:lstStyle/>
                    <a:p>
                      <a:pPr marL="0" marR="0" indent="0" algn="just">
                        <a:lnSpc>
                          <a:spcPct val="105000"/>
                        </a:lnSpc>
                      </a:pPr>
                      <a:r>
                        <a:rPr lang="zh-CN" sz="1800" kern="100" spc="20">
                          <a:effectLst/>
                        </a:rPr>
                        <a:t>一级</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直接</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28</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钦欠赣华卜辛斤行于矢文页石乐柏羽殷玉今童尧力青日沁黔中肇</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622531568"/>
                  </a:ext>
                </a:extLst>
              </a:tr>
              <a:tr h="279386">
                <a:tc vMerge="1">
                  <a:txBody>
                    <a:bodyPr/>
                    <a:lstStyle/>
                    <a:p>
                      <a:endParaRPr lang="en-US"/>
                    </a:p>
                  </a:txBody>
                  <a:tcPr/>
                </a:tc>
                <a:tc>
                  <a:txBody>
                    <a:bodyPr/>
                    <a:lstStyle/>
                    <a:p>
                      <a:pPr marL="0" marR="0" indent="0" algn="just">
                        <a:lnSpc>
                          <a:spcPct val="105000"/>
                        </a:lnSpc>
                      </a:pPr>
                      <a:r>
                        <a:rPr lang="zh-CN" sz="1800" kern="100" spc="20">
                          <a:effectLst/>
                        </a:rPr>
                        <a:t>拆字</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12</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矗尧兢滇邑泵汝寅幢黔酉夯</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531985681"/>
                  </a:ext>
                </a:extLst>
              </a:tr>
              <a:tr h="563935">
                <a:tc rowSpan="2">
                  <a:txBody>
                    <a:bodyPr/>
                    <a:lstStyle/>
                    <a:p>
                      <a:pPr marL="0" marR="0" indent="0" algn="just">
                        <a:lnSpc>
                          <a:spcPct val="105000"/>
                        </a:lnSpc>
                      </a:pPr>
                      <a:r>
                        <a:rPr lang="zh-CN" sz="1800" kern="100" spc="20">
                          <a:effectLst/>
                        </a:rPr>
                        <a:t>二级</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直接</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66</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蠡筱阜臻靳芮翟裴睢荥昱殇缪鄄晟邵兖龚懋鄞詹岑忻瞿菁牟阚邹暹蔺谌赟倪睿砼煜衢钰虞茜郴覃廖毓樊蓟綦胥褚郝雒邳尹麓暨绥祁昕昶灏濮婺湛栾沂斐</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561067214"/>
                  </a:ext>
                </a:extLst>
              </a:tr>
              <a:tr h="563935">
                <a:tc vMerge="1">
                  <a:txBody>
                    <a:bodyPr/>
                    <a:lstStyle/>
                    <a:p>
                      <a:endParaRPr lang="en-US"/>
                    </a:p>
                  </a:txBody>
                  <a:tcPr/>
                </a:tc>
                <a:tc>
                  <a:txBody>
                    <a:bodyPr/>
                    <a:lstStyle/>
                    <a:p>
                      <a:pPr marL="0" marR="0" indent="0" algn="just">
                        <a:lnSpc>
                          <a:spcPct val="105000"/>
                        </a:lnSpc>
                      </a:pPr>
                      <a:r>
                        <a:rPr lang="zh-CN" sz="1800" kern="100" spc="20">
                          <a:effectLst/>
                        </a:rPr>
                        <a:t>拆字</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62</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囡阜鋆臻靳疃趸舸岫颉昱罘珩柘辊晟厝訾岑尕泺怼阚赟罡珏梓歆彧砼煜毳翊晁姝乜旻喀骅廿覃劼熠淦弋尹轶婧昝槎暨烨颢昕圩昶灏斛艮沂焱聿</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157640513"/>
                  </a:ext>
                </a:extLst>
              </a:tr>
              <a:tr h="279386">
                <a:tc rowSpan="2">
                  <a:txBody>
                    <a:bodyPr/>
                    <a:lstStyle/>
                    <a:p>
                      <a:pPr marL="0" marR="0" indent="0" algn="just">
                        <a:lnSpc>
                          <a:spcPct val="105000"/>
                        </a:lnSpc>
                      </a:pPr>
                      <a:r>
                        <a:rPr lang="zh-CN" sz="1800" kern="100" spc="20">
                          <a:effectLst/>
                        </a:rPr>
                        <a:t>三级</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直接</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5</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仝堃芈闫昇</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514326114"/>
                  </a:ext>
                </a:extLst>
              </a:tr>
              <a:tr h="279386">
                <a:tc vMerge="1">
                  <a:txBody>
                    <a:bodyPr/>
                    <a:lstStyle/>
                    <a:p>
                      <a:endParaRPr lang="en-US"/>
                    </a:p>
                  </a:txBody>
                  <a:tcPr/>
                </a:tc>
                <a:tc>
                  <a:txBody>
                    <a:bodyPr/>
                    <a:lstStyle/>
                    <a:p>
                      <a:pPr marL="0" marR="0" indent="0" algn="just">
                        <a:lnSpc>
                          <a:spcPct val="105000"/>
                        </a:lnSpc>
                      </a:pPr>
                      <a:r>
                        <a:rPr lang="zh-CN" sz="1800" kern="100" spc="20">
                          <a:effectLst/>
                        </a:rPr>
                        <a:t>拆字</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15</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TW" sz="1800" kern="100" spc="20">
                          <a:effectLst/>
                        </a:rPr>
                        <a:t>犇喆燚燊堃仝甦骉淼翀曌崟昇晔垚</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900002687"/>
                  </a:ext>
                </a:extLst>
              </a:tr>
              <a:tr h="279386">
                <a:tc rowSpan="2">
                  <a:txBody>
                    <a:bodyPr/>
                    <a:lstStyle/>
                    <a:p>
                      <a:pPr marL="0" marR="0" indent="0" algn="just">
                        <a:lnSpc>
                          <a:spcPct val="105000"/>
                        </a:lnSpc>
                      </a:pPr>
                      <a:r>
                        <a:rPr lang="zh-CN" sz="1800" kern="100" spc="20">
                          <a:effectLst/>
                        </a:rPr>
                        <a:t>级外</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直接</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a:effectLst/>
                        </a:rPr>
                        <a:t>1</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尐</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840464312"/>
                  </a:ext>
                </a:extLst>
              </a:tr>
              <a:tr h="279386">
                <a:tc vMerge="1">
                  <a:txBody>
                    <a:bodyPr/>
                    <a:lstStyle/>
                    <a:p>
                      <a:endParaRPr lang="en-US"/>
                    </a:p>
                  </a:txBody>
                  <a:tcPr/>
                </a:tc>
                <a:tc>
                  <a:txBody>
                    <a:bodyPr/>
                    <a:lstStyle/>
                    <a:p>
                      <a:pPr marL="0" marR="0" indent="0" algn="just">
                        <a:lnSpc>
                          <a:spcPct val="105000"/>
                        </a:lnSpc>
                      </a:pPr>
                      <a:r>
                        <a:rPr lang="zh-CN" sz="1800" kern="100" spc="20">
                          <a:effectLst/>
                        </a:rPr>
                        <a:t>拆字</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1800" kern="100" spc="20" dirty="0">
                          <a:effectLst/>
                        </a:rPr>
                        <a:t>11</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叒騳咲羴灬龘頔鱻嬲槑尛</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937194792"/>
                  </a:ext>
                </a:extLst>
              </a:tr>
            </a:tbl>
          </a:graphicData>
        </a:graphic>
      </p:graphicFrame>
      <p:sp>
        <p:nvSpPr>
          <p:cNvPr id="4" name="文本框 3">
            <a:extLst>
              <a:ext uri="{FF2B5EF4-FFF2-40B4-BE49-F238E27FC236}">
                <a16:creationId xmlns:a16="http://schemas.microsoft.com/office/drawing/2014/main" id="{DCF72B84-88E5-BBEC-D4A8-EB03BC407342}"/>
              </a:ext>
            </a:extLst>
          </p:cNvPr>
          <p:cNvSpPr txBox="1"/>
          <p:nvPr/>
        </p:nvSpPr>
        <p:spPr>
          <a:xfrm>
            <a:off x="1502154" y="6248222"/>
            <a:ext cx="9187691" cy="369332"/>
          </a:xfrm>
          <a:prstGeom prst="rect">
            <a:avLst/>
          </a:prstGeom>
          <a:noFill/>
        </p:spPr>
        <p:txBody>
          <a:bodyPr wrap="square" rtlCol="0">
            <a:spAutoFit/>
          </a:bodyPr>
          <a:lstStyle/>
          <a:p>
            <a:pPr algn="ctr"/>
            <a:r>
              <a:rPr lang="en-US" altLang="zh-CN" dirty="0"/>
              <a:t>TOP100</a:t>
            </a:r>
            <a:r>
              <a:rPr lang="zh-CN" altLang="en-US" dirty="0"/>
              <a:t>生僻字在</a:t>
            </a:r>
            <a:r>
              <a:rPr lang="en-US" altLang="zh-CN" dirty="0"/>
              <a:t>《</a:t>
            </a:r>
            <a:r>
              <a:rPr lang="zh-CN" altLang="en-US" dirty="0"/>
              <a:t>通用规范汉字表</a:t>
            </a:r>
            <a:r>
              <a:rPr lang="en-US" altLang="zh-CN" dirty="0"/>
              <a:t>》</a:t>
            </a:r>
            <a:r>
              <a:rPr lang="zh-CN" altLang="en-US" dirty="0"/>
              <a:t>中的等级分布</a:t>
            </a:r>
            <a:endParaRPr lang="en-US" dirty="0"/>
          </a:p>
        </p:txBody>
      </p:sp>
    </p:spTree>
    <p:extLst>
      <p:ext uri="{BB962C8B-B14F-4D97-AF65-F5344CB8AC3E}">
        <p14:creationId xmlns:p14="http://schemas.microsoft.com/office/powerpoint/2010/main" val="3249611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9595C-DB7D-6B7D-9A37-19DA9DDCCA82}"/>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D7507541-95E0-B148-9418-A064206A4D7F}"/>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生僻字知识库数据示例</a:t>
            </a:r>
            <a:endParaRPr lang="zh-CN" altLang="en-US" sz="28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2D652B15-5F23-1642-1E59-2683239C05F2}"/>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902F2918-0FE8-50ED-0D8B-4ECB65F185B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4</a:t>
            </a:r>
            <a:r>
              <a:rPr lang="zh-CN" altLang="en-US" sz="2800" b="1" dirty="0">
                <a:solidFill>
                  <a:srgbClr val="046D0E"/>
                </a:solidFill>
                <a:latin typeface="微软雅黑" panose="020B0503020204020204" charset="-122"/>
                <a:ea typeface="微软雅黑" panose="020B0503020204020204" charset="-122"/>
              </a:rPr>
              <a:t> 构建生僻字知识库</a:t>
            </a:r>
          </a:p>
        </p:txBody>
      </p:sp>
      <p:sp>
        <p:nvSpPr>
          <p:cNvPr id="6" name="灯片编号占位符 5">
            <a:extLst>
              <a:ext uri="{FF2B5EF4-FFF2-40B4-BE49-F238E27FC236}">
                <a16:creationId xmlns:a16="http://schemas.microsoft.com/office/drawing/2014/main" id="{8D120E55-AF49-327C-39B2-FE6E14BA5927}"/>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14</a:t>
            </a:fld>
            <a:endParaRPr lang="zh-CN" altLang="en-US" strike="noStrike" noProof="1"/>
          </a:p>
        </p:txBody>
      </p:sp>
      <p:sp>
        <p:nvSpPr>
          <p:cNvPr id="12" name="文本框 11">
            <a:extLst>
              <a:ext uri="{FF2B5EF4-FFF2-40B4-BE49-F238E27FC236}">
                <a16:creationId xmlns:a16="http://schemas.microsoft.com/office/drawing/2014/main" id="{EB2DB4B9-095B-605B-1327-01AF2FA6949F}"/>
              </a:ext>
            </a:extLst>
          </p:cNvPr>
          <p:cNvSpPr txBox="1"/>
          <p:nvPr/>
        </p:nvSpPr>
        <p:spPr>
          <a:xfrm>
            <a:off x="1185641" y="6248222"/>
            <a:ext cx="4464309" cy="369332"/>
          </a:xfrm>
          <a:prstGeom prst="rect">
            <a:avLst/>
          </a:prstGeom>
          <a:noFill/>
        </p:spPr>
        <p:txBody>
          <a:bodyPr wrap="square" rtlCol="0">
            <a:spAutoFit/>
          </a:bodyPr>
          <a:lstStyle/>
          <a:p>
            <a:pPr algn="ctr"/>
            <a:r>
              <a:rPr lang="zh-CN" altLang="en-US" dirty="0"/>
              <a:t>直接搜索生僻字知识库</a:t>
            </a:r>
            <a:endParaRPr lang="en-US" dirty="0"/>
          </a:p>
        </p:txBody>
      </p:sp>
      <p:sp>
        <p:nvSpPr>
          <p:cNvPr id="13" name="文本框 12">
            <a:extLst>
              <a:ext uri="{FF2B5EF4-FFF2-40B4-BE49-F238E27FC236}">
                <a16:creationId xmlns:a16="http://schemas.microsoft.com/office/drawing/2014/main" id="{94DDD6FA-3D5C-A956-644A-52FC597088D7}"/>
              </a:ext>
            </a:extLst>
          </p:cNvPr>
          <p:cNvSpPr txBox="1"/>
          <p:nvPr/>
        </p:nvSpPr>
        <p:spPr>
          <a:xfrm>
            <a:off x="6672040" y="6248222"/>
            <a:ext cx="4464309" cy="369332"/>
          </a:xfrm>
          <a:prstGeom prst="rect">
            <a:avLst/>
          </a:prstGeom>
          <a:noFill/>
        </p:spPr>
        <p:txBody>
          <a:bodyPr wrap="square" rtlCol="0">
            <a:spAutoFit/>
          </a:bodyPr>
          <a:lstStyle/>
          <a:p>
            <a:pPr algn="ctr"/>
            <a:r>
              <a:rPr lang="zh-CN" altLang="en-US" dirty="0"/>
              <a:t>拆字搜索生僻字知识库</a:t>
            </a:r>
            <a:endParaRPr lang="en-US" dirty="0"/>
          </a:p>
        </p:txBody>
      </p:sp>
      <p:graphicFrame>
        <p:nvGraphicFramePr>
          <p:cNvPr id="10" name="表格 9">
            <a:extLst>
              <a:ext uri="{FF2B5EF4-FFF2-40B4-BE49-F238E27FC236}">
                <a16:creationId xmlns:a16="http://schemas.microsoft.com/office/drawing/2014/main" id="{6A5A0CE2-40A2-03EC-8339-67A47C23486D}"/>
              </a:ext>
            </a:extLst>
          </p:cNvPr>
          <p:cNvGraphicFramePr>
            <a:graphicFrameLocks noGrp="1"/>
          </p:cNvGraphicFramePr>
          <p:nvPr>
            <p:extLst>
              <p:ext uri="{D42A27DB-BD31-4B8C-83A1-F6EECF244321}">
                <p14:modId xmlns:p14="http://schemas.microsoft.com/office/powerpoint/2010/main" val="272227382"/>
              </p:ext>
            </p:extLst>
          </p:nvPr>
        </p:nvGraphicFramePr>
        <p:xfrm>
          <a:off x="1364281" y="2365469"/>
          <a:ext cx="4105656" cy="3348295"/>
        </p:xfrm>
        <a:graphic>
          <a:graphicData uri="http://schemas.openxmlformats.org/drawingml/2006/table">
            <a:tbl>
              <a:tblPr firstRow="1" firstCol="1" bandRow="1">
                <a:tableStyleId>{22838BEF-8BB2-4498-84A7-C5851F593DF1}</a:tableStyleId>
              </a:tblPr>
              <a:tblGrid>
                <a:gridCol w="1675778">
                  <a:extLst>
                    <a:ext uri="{9D8B030D-6E8A-4147-A177-3AD203B41FA5}">
                      <a16:colId xmlns:a16="http://schemas.microsoft.com/office/drawing/2014/main" val="2288538639"/>
                    </a:ext>
                  </a:extLst>
                </a:gridCol>
                <a:gridCol w="2429878">
                  <a:extLst>
                    <a:ext uri="{9D8B030D-6E8A-4147-A177-3AD203B41FA5}">
                      <a16:colId xmlns:a16="http://schemas.microsoft.com/office/drawing/2014/main" val="2311076300"/>
                    </a:ext>
                  </a:extLst>
                </a:gridCol>
              </a:tblGrid>
              <a:tr h="323071">
                <a:tc>
                  <a:txBody>
                    <a:bodyPr/>
                    <a:lstStyle/>
                    <a:p>
                      <a:pPr marL="0" marR="0" indent="0" algn="l">
                        <a:lnSpc>
                          <a:spcPct val="105000"/>
                        </a:lnSpc>
                      </a:pPr>
                      <a:r>
                        <a:rPr lang="zh-CN" altLang="en-US" sz="1800" b="1" kern="100" spc="20" dirty="0">
                          <a:solidFill>
                            <a:schemeClr val="dk1"/>
                          </a:solidFill>
                          <a:effectLst/>
                        </a:rPr>
                        <a:t>汉字</a:t>
                      </a:r>
                      <a:endParaRPr lang="en-US" sz="1800" b="1" kern="100" spc="20" dirty="0">
                        <a:solidFill>
                          <a:schemeClr val="dk1"/>
                        </a:solidFill>
                        <a:effectLst/>
                        <a:latin typeface="+mn-lt"/>
                        <a:ea typeface="+mn-ea"/>
                        <a:cs typeface="+mn-cs"/>
                      </a:endParaRPr>
                    </a:p>
                  </a:txBody>
                  <a:tcPr marL="68580" marR="68580" marT="0" marB="0"/>
                </a:tc>
                <a:tc>
                  <a:txBody>
                    <a:bodyPr/>
                    <a:lstStyle/>
                    <a:p>
                      <a:pPr marL="0" marR="0" indent="0" algn="l">
                        <a:lnSpc>
                          <a:spcPct val="105000"/>
                        </a:lnSpc>
                      </a:pPr>
                      <a:r>
                        <a:rPr lang="zh-CN" altLang="en-US" sz="1800" b="1" kern="100" spc="20" dirty="0">
                          <a:solidFill>
                            <a:schemeClr val="dk1"/>
                          </a:solidFill>
                          <a:effectLst/>
                        </a:rPr>
                        <a:t>胬</a:t>
                      </a:r>
                      <a:endParaRPr lang="en-US" sz="1800" b="1" kern="100" spc="2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644697218"/>
                  </a:ext>
                </a:extLst>
              </a:tr>
              <a:tr h="322312">
                <a:tc>
                  <a:txBody>
                    <a:bodyPr/>
                    <a:lstStyle/>
                    <a:p>
                      <a:pPr marL="0" marR="0" indent="0" algn="l">
                        <a:lnSpc>
                          <a:spcPct val="105000"/>
                        </a:lnSpc>
                      </a:pPr>
                      <a:r>
                        <a:rPr lang="zh-CN" sz="1800" kern="100" spc="20" dirty="0">
                          <a:effectLst/>
                        </a:rPr>
                        <a:t>拼音</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l">
                        <a:lnSpc>
                          <a:spcPct val="105000"/>
                        </a:lnSpc>
                      </a:pPr>
                      <a:r>
                        <a:rPr lang="en-US" sz="1800" kern="100" spc="20" dirty="0" err="1">
                          <a:effectLst/>
                        </a:rPr>
                        <a:t>nǔ,nǚ</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516662868"/>
                  </a:ext>
                </a:extLst>
              </a:tr>
              <a:tr h="322312">
                <a:tc>
                  <a:txBody>
                    <a:bodyPr/>
                    <a:lstStyle/>
                    <a:p>
                      <a:pPr marL="0" marR="0" indent="0" algn="l">
                        <a:lnSpc>
                          <a:spcPct val="105000"/>
                        </a:lnSpc>
                      </a:pPr>
                      <a:r>
                        <a:rPr lang="zh-CN" sz="1800" kern="100" spc="20" dirty="0">
                          <a:effectLst/>
                        </a:rPr>
                        <a:t>通用度</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1800" kern="100" spc="20" dirty="0">
                          <a:effectLst/>
                        </a:rPr>
                        <a:t>1</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286966327"/>
                  </a:ext>
                </a:extLst>
              </a:tr>
              <a:tr h="328613">
                <a:tc>
                  <a:txBody>
                    <a:bodyPr/>
                    <a:lstStyle/>
                    <a:p>
                      <a:pPr marL="0" marR="0" indent="0" algn="l">
                        <a:lnSpc>
                          <a:spcPct val="105000"/>
                        </a:lnSpc>
                      </a:pPr>
                      <a:r>
                        <a:rPr lang="zh-CN" sz="1800" kern="100" spc="20">
                          <a:effectLst/>
                        </a:rPr>
                        <a:t>汉字等级</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1800" kern="100" spc="20">
                          <a:effectLst/>
                        </a:rPr>
                        <a:t>2</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591238157"/>
                  </a:ext>
                </a:extLst>
              </a:tr>
              <a:tr h="2051987">
                <a:tc>
                  <a:txBody>
                    <a:bodyPr/>
                    <a:lstStyle/>
                    <a:p>
                      <a:pPr marL="0" marR="0" indent="0" algn="l">
                        <a:lnSpc>
                          <a:spcPct val="105000"/>
                        </a:lnSpc>
                      </a:pPr>
                      <a:r>
                        <a:rPr lang="zh-CN" sz="1800" kern="100" spc="20" dirty="0">
                          <a:effectLst/>
                        </a:rPr>
                        <a:t>常用词语，词语通用度</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altLang="en-US" sz="1800" kern="100" spc="20" dirty="0">
                          <a:effectLst/>
                        </a:rPr>
                        <a:t>翼状胬肉，</a:t>
                      </a:r>
                      <a:r>
                        <a:rPr lang="en-US" altLang="zh-CN" sz="1800" kern="100" spc="20" dirty="0">
                          <a:effectLst/>
                        </a:rPr>
                        <a:t>2282</a:t>
                      </a:r>
                    </a:p>
                    <a:p>
                      <a:pPr marL="0" marR="0" indent="0" algn="just">
                        <a:lnSpc>
                          <a:spcPct val="105000"/>
                        </a:lnSpc>
                      </a:pPr>
                      <a:r>
                        <a:rPr lang="zh-CN" altLang="en-US" sz="1800" kern="100" spc="20" dirty="0">
                          <a:effectLst/>
                        </a:rPr>
                        <a:t>妓胬，</a:t>
                      </a:r>
                      <a:r>
                        <a:rPr lang="en-US" altLang="zh-CN" sz="1800" kern="100" spc="20" dirty="0">
                          <a:effectLst/>
                        </a:rPr>
                        <a:t>139</a:t>
                      </a:r>
                    </a:p>
                    <a:p>
                      <a:pPr marL="0" marR="0" indent="0" algn="just">
                        <a:lnSpc>
                          <a:spcPct val="105000"/>
                        </a:lnSpc>
                      </a:pPr>
                      <a:r>
                        <a:rPr lang="zh-CN" altLang="en-US" sz="1800" kern="100" spc="20" dirty="0">
                          <a:effectLst/>
                        </a:rPr>
                        <a:t>胬肉，</a:t>
                      </a:r>
                      <a:r>
                        <a:rPr lang="en-US" altLang="zh-CN" sz="1800" kern="100" spc="20" dirty="0">
                          <a:effectLst/>
                        </a:rPr>
                        <a:t>40</a:t>
                      </a:r>
                    </a:p>
                    <a:p>
                      <a:pPr marL="0" marR="0" indent="0" algn="just">
                        <a:lnSpc>
                          <a:spcPct val="105000"/>
                        </a:lnSpc>
                      </a:pPr>
                      <a:r>
                        <a:rPr lang="zh-CN" altLang="en-US" sz="1800" kern="100" spc="20" dirty="0">
                          <a:effectLst/>
                        </a:rPr>
                        <a:t>胬肉攀睛，</a:t>
                      </a:r>
                      <a:r>
                        <a:rPr lang="en-US" altLang="zh-CN" sz="1800" kern="100" spc="20" dirty="0">
                          <a:effectLst/>
                        </a:rPr>
                        <a:t>4</a:t>
                      </a:r>
                    </a:p>
                    <a:p>
                      <a:pPr marL="0" marR="0" indent="0" algn="just">
                        <a:lnSpc>
                          <a:spcPct val="105000"/>
                        </a:lnSpc>
                      </a:pPr>
                      <a:r>
                        <a:rPr lang="zh-CN" altLang="en-US" sz="1800" kern="100" spc="20" dirty="0">
                          <a:effectLst/>
                        </a:rPr>
                        <a:t>将胬肉，</a:t>
                      </a:r>
                      <a:r>
                        <a:rPr lang="en-US" altLang="zh-CN" sz="1800" kern="100" spc="20" dirty="0">
                          <a:effectLst/>
                        </a:rPr>
                        <a:t>0</a:t>
                      </a:r>
                    </a:p>
                    <a:p>
                      <a:pPr marL="0" marR="0" indent="0" algn="just">
                        <a:lnSpc>
                          <a:spcPct val="105000"/>
                        </a:lnSpc>
                      </a:pPr>
                      <a:r>
                        <a:rPr lang="en-US" altLang="zh-CN" sz="1800" kern="100" spc="20" dirty="0">
                          <a:effectLst/>
                        </a:rPr>
                        <a:t>…</a:t>
                      </a:r>
                    </a:p>
                  </a:txBody>
                  <a:tcPr marL="68580" marR="68580" marT="0" marB="0"/>
                </a:tc>
                <a:extLst>
                  <a:ext uri="{0D108BD9-81ED-4DB2-BD59-A6C34878D82A}">
                    <a16:rowId xmlns:a16="http://schemas.microsoft.com/office/drawing/2014/main" val="2405921936"/>
                  </a:ext>
                </a:extLst>
              </a:tr>
            </a:tbl>
          </a:graphicData>
        </a:graphic>
      </p:graphicFrame>
      <p:graphicFrame>
        <p:nvGraphicFramePr>
          <p:cNvPr id="11" name="表格 10">
            <a:extLst>
              <a:ext uri="{FF2B5EF4-FFF2-40B4-BE49-F238E27FC236}">
                <a16:creationId xmlns:a16="http://schemas.microsoft.com/office/drawing/2014/main" id="{D4E3C4AC-660E-6C66-C3AC-243832565010}"/>
              </a:ext>
            </a:extLst>
          </p:cNvPr>
          <p:cNvGraphicFramePr>
            <a:graphicFrameLocks noGrp="1"/>
          </p:cNvGraphicFramePr>
          <p:nvPr>
            <p:extLst>
              <p:ext uri="{D42A27DB-BD31-4B8C-83A1-F6EECF244321}">
                <p14:modId xmlns:p14="http://schemas.microsoft.com/office/powerpoint/2010/main" val="2679802774"/>
              </p:ext>
            </p:extLst>
          </p:nvPr>
        </p:nvGraphicFramePr>
        <p:xfrm>
          <a:off x="6686673" y="2365470"/>
          <a:ext cx="4104285" cy="3348294"/>
        </p:xfrm>
        <a:graphic>
          <a:graphicData uri="http://schemas.openxmlformats.org/drawingml/2006/table">
            <a:tbl>
              <a:tblPr firstRow="1" firstCol="1" bandRow="1">
                <a:tableStyleId>{0505E3EF-67EA-436B-97B2-0124C06EBD24}</a:tableStyleId>
              </a:tblPr>
              <a:tblGrid>
                <a:gridCol w="1675218">
                  <a:extLst>
                    <a:ext uri="{9D8B030D-6E8A-4147-A177-3AD203B41FA5}">
                      <a16:colId xmlns:a16="http://schemas.microsoft.com/office/drawing/2014/main" val="2288538639"/>
                    </a:ext>
                  </a:extLst>
                </a:gridCol>
                <a:gridCol w="2429067">
                  <a:extLst>
                    <a:ext uri="{9D8B030D-6E8A-4147-A177-3AD203B41FA5}">
                      <a16:colId xmlns:a16="http://schemas.microsoft.com/office/drawing/2014/main" val="2311076300"/>
                    </a:ext>
                  </a:extLst>
                </a:gridCol>
              </a:tblGrid>
              <a:tr h="0">
                <a:tc>
                  <a:txBody>
                    <a:bodyPr/>
                    <a:lstStyle/>
                    <a:p>
                      <a:pPr marL="0" marR="0" indent="0" algn="l">
                        <a:lnSpc>
                          <a:spcPct val="105000"/>
                        </a:lnSpc>
                      </a:pPr>
                      <a:r>
                        <a:rPr lang="zh-CN" sz="1800" kern="100" spc="20" dirty="0">
                          <a:effectLst/>
                        </a:rPr>
                        <a:t>汉字</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l">
                        <a:lnSpc>
                          <a:spcPct val="105000"/>
                        </a:lnSpc>
                      </a:pPr>
                      <a:r>
                        <a:rPr lang="zh-CN" sz="1800" b="1" kern="100" spc="20" dirty="0">
                          <a:effectLst/>
                        </a:rPr>
                        <a:t>昱</a:t>
                      </a:r>
                      <a:endParaRPr lang="en-US" sz="1800" b="1"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644697218"/>
                  </a:ext>
                </a:extLst>
              </a:tr>
              <a:tr h="0">
                <a:tc>
                  <a:txBody>
                    <a:bodyPr/>
                    <a:lstStyle/>
                    <a:p>
                      <a:pPr marL="0" marR="0" indent="0" algn="l">
                        <a:lnSpc>
                          <a:spcPct val="105000"/>
                        </a:lnSpc>
                      </a:pPr>
                      <a:r>
                        <a:rPr lang="zh-CN" sz="1800" kern="100" spc="20">
                          <a:effectLst/>
                        </a:rPr>
                        <a:t>拼音</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l">
                        <a:lnSpc>
                          <a:spcPct val="105000"/>
                        </a:lnSpc>
                      </a:pPr>
                      <a:r>
                        <a:rPr lang="en-US" sz="1800" kern="100" spc="20" dirty="0" err="1">
                          <a:effectLst/>
                        </a:rPr>
                        <a:t>yù</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516662868"/>
                  </a:ext>
                </a:extLst>
              </a:tr>
              <a:tr h="0">
                <a:tc>
                  <a:txBody>
                    <a:bodyPr/>
                    <a:lstStyle/>
                    <a:p>
                      <a:pPr marL="0" marR="0" indent="0" algn="l">
                        <a:lnSpc>
                          <a:spcPct val="105000"/>
                        </a:lnSpc>
                      </a:pPr>
                      <a:r>
                        <a:rPr lang="zh-CN" sz="1800" kern="100" spc="20">
                          <a:effectLst/>
                        </a:rPr>
                        <a:t>通用度</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1800" kern="100" spc="20">
                          <a:effectLst/>
                        </a:rPr>
                        <a:t>45034</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286966327"/>
                  </a:ext>
                </a:extLst>
              </a:tr>
              <a:tr h="0">
                <a:tc>
                  <a:txBody>
                    <a:bodyPr/>
                    <a:lstStyle/>
                    <a:p>
                      <a:pPr marL="0" marR="0" indent="0" algn="l">
                        <a:lnSpc>
                          <a:spcPct val="105000"/>
                        </a:lnSpc>
                      </a:pPr>
                      <a:r>
                        <a:rPr lang="zh-CN" sz="1800" kern="100" spc="20" dirty="0">
                          <a:effectLst/>
                        </a:rPr>
                        <a:t>汉字等级</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1800" kern="100" spc="20">
                          <a:effectLst/>
                        </a:rPr>
                        <a:t>2</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591238157"/>
                  </a:ext>
                </a:extLst>
              </a:tr>
              <a:tr h="0">
                <a:tc>
                  <a:txBody>
                    <a:bodyPr/>
                    <a:lstStyle/>
                    <a:p>
                      <a:pPr marL="0" marR="0" indent="0" algn="l">
                        <a:lnSpc>
                          <a:spcPct val="105000"/>
                        </a:lnSpc>
                      </a:pPr>
                      <a:r>
                        <a:rPr lang="zh-CN" sz="1800" kern="100" spc="20" dirty="0">
                          <a:effectLst/>
                        </a:rPr>
                        <a:t>常用词语，词语通用度</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王昱珩，</a:t>
                      </a:r>
                      <a:r>
                        <a:rPr lang="en-US" sz="1800" kern="100" spc="20" dirty="0">
                          <a:effectLst/>
                        </a:rPr>
                        <a:t>52143</a:t>
                      </a:r>
                    </a:p>
                    <a:p>
                      <a:pPr marL="0" marR="0" indent="0" algn="just">
                        <a:lnSpc>
                          <a:spcPct val="105000"/>
                        </a:lnSpc>
                      </a:pPr>
                      <a:r>
                        <a:rPr lang="zh-CN" sz="1800" kern="100" spc="20" dirty="0">
                          <a:effectLst/>
                        </a:rPr>
                        <a:t>朱相昱，</a:t>
                      </a:r>
                      <a:r>
                        <a:rPr lang="en-US" sz="1800" kern="100" spc="20" dirty="0">
                          <a:effectLst/>
                        </a:rPr>
                        <a:t>47549</a:t>
                      </a:r>
                    </a:p>
                    <a:p>
                      <a:pPr marL="0" marR="0" indent="0" algn="just">
                        <a:lnSpc>
                          <a:spcPct val="105000"/>
                        </a:lnSpc>
                      </a:pPr>
                      <a:r>
                        <a:rPr lang="zh-CN" sz="1800" kern="100" spc="20" dirty="0">
                          <a:effectLst/>
                        </a:rPr>
                        <a:t>瑞昱，</a:t>
                      </a:r>
                      <a:r>
                        <a:rPr lang="en-US" sz="1800" kern="100" spc="20" dirty="0">
                          <a:effectLst/>
                        </a:rPr>
                        <a:t>14756</a:t>
                      </a:r>
                    </a:p>
                    <a:p>
                      <a:pPr marL="0" marR="0" indent="0" algn="just">
                        <a:lnSpc>
                          <a:spcPct val="105000"/>
                        </a:lnSpc>
                      </a:pPr>
                      <a:r>
                        <a:rPr lang="en-US" sz="1800" kern="100" spc="20" dirty="0">
                          <a:effectLst/>
                        </a:rPr>
                        <a:t>…,…</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405921936"/>
                  </a:ext>
                </a:extLst>
              </a:tr>
              <a:tr h="0">
                <a:tc>
                  <a:txBody>
                    <a:bodyPr/>
                    <a:lstStyle/>
                    <a:p>
                      <a:pPr marL="0" marR="0" indent="0" algn="l">
                        <a:lnSpc>
                          <a:spcPct val="105000"/>
                        </a:lnSpc>
                      </a:pPr>
                      <a:r>
                        <a:rPr lang="zh-CN" sz="1800" kern="100" spc="20" dirty="0">
                          <a:effectLst/>
                        </a:rPr>
                        <a:t>组成部件</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日立</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958004320"/>
                  </a:ext>
                </a:extLst>
              </a:tr>
              <a:tr h="0">
                <a:tc>
                  <a:txBody>
                    <a:bodyPr/>
                    <a:lstStyle/>
                    <a:p>
                      <a:pPr marL="0" marR="0" indent="0" algn="l">
                        <a:lnSpc>
                          <a:spcPct val="105000"/>
                        </a:lnSpc>
                      </a:pPr>
                      <a:r>
                        <a:rPr lang="zh-CN" sz="1800" kern="100" spc="20" dirty="0">
                          <a:effectLst/>
                        </a:rPr>
                        <a:t>搜索字符串</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日立</a:t>
                      </a:r>
                      <a:endParaRPr lang="en-US" sz="1800" kern="100" spc="20" dirty="0">
                        <a:effectLst/>
                      </a:endParaRPr>
                    </a:p>
                    <a:p>
                      <a:pPr marL="0" marR="0" indent="0" algn="just">
                        <a:lnSpc>
                          <a:spcPct val="105000"/>
                        </a:lnSpc>
                      </a:pPr>
                      <a:r>
                        <a:rPr lang="zh-CN" sz="1800" kern="100" spc="20" dirty="0">
                          <a:effectLst/>
                        </a:rPr>
                        <a:t>上日下立</a:t>
                      </a:r>
                      <a:endParaRPr lang="en-US" sz="1800" kern="100" spc="20" dirty="0">
                        <a:effectLst/>
                      </a:endParaRPr>
                    </a:p>
                    <a:p>
                      <a:pPr marL="0" marR="0" indent="0" algn="l">
                        <a:lnSpc>
                          <a:spcPct val="105000"/>
                        </a:lnSpc>
                      </a:pPr>
                      <a:r>
                        <a:rPr lang="en-US" sz="1800" kern="100" spc="20" dirty="0">
                          <a:effectLst/>
                        </a:rPr>
                        <a:t>…</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744594352"/>
                  </a:ext>
                </a:extLst>
              </a:tr>
            </a:tbl>
          </a:graphicData>
        </a:graphic>
      </p:graphicFrame>
    </p:spTree>
    <p:extLst>
      <p:ext uri="{BB962C8B-B14F-4D97-AF65-F5344CB8AC3E}">
        <p14:creationId xmlns:p14="http://schemas.microsoft.com/office/powerpoint/2010/main" val="3636340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09773-F175-73F4-BDA9-0B510AD86AA3}"/>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E1164BC8-7226-124D-974B-401FD570CC22}"/>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生僻字构词的领域分布</a:t>
            </a: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77E4E854-2E27-1BB5-07BD-CF475A558A13}"/>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3EA34E93-97D1-3D42-454C-B843EB99AFCF}"/>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499655E4-8232-E390-5489-91D88FD27682}"/>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15</a:t>
            </a:fld>
            <a:endParaRPr lang="zh-CN" altLang="en-US" strike="noStrike" noProof="1"/>
          </a:p>
        </p:txBody>
      </p:sp>
      <p:graphicFrame>
        <p:nvGraphicFramePr>
          <p:cNvPr id="2" name="表格 1">
            <a:extLst>
              <a:ext uri="{FF2B5EF4-FFF2-40B4-BE49-F238E27FC236}">
                <a16:creationId xmlns:a16="http://schemas.microsoft.com/office/drawing/2014/main" id="{CB5F9485-7E8C-59B8-3ADA-12152EA02617}"/>
              </a:ext>
            </a:extLst>
          </p:cNvPr>
          <p:cNvGraphicFramePr>
            <a:graphicFrameLocks noGrp="1"/>
          </p:cNvGraphicFramePr>
          <p:nvPr>
            <p:extLst>
              <p:ext uri="{D42A27DB-BD31-4B8C-83A1-F6EECF244321}">
                <p14:modId xmlns:p14="http://schemas.microsoft.com/office/powerpoint/2010/main" val="571015800"/>
              </p:ext>
            </p:extLst>
          </p:nvPr>
        </p:nvGraphicFramePr>
        <p:xfrm>
          <a:off x="2820909" y="2996970"/>
          <a:ext cx="6550181" cy="2522541"/>
        </p:xfrm>
        <a:graphic>
          <a:graphicData uri="http://schemas.openxmlformats.org/drawingml/2006/table">
            <a:tbl>
              <a:tblPr firstRow="1" firstCol="1" bandRow="1">
                <a:tableStyleId>{F5AB1C69-6EDB-4FF4-983F-18BD219EF322}</a:tableStyleId>
              </a:tblPr>
              <a:tblGrid>
                <a:gridCol w="2145749">
                  <a:extLst>
                    <a:ext uri="{9D8B030D-6E8A-4147-A177-3AD203B41FA5}">
                      <a16:colId xmlns:a16="http://schemas.microsoft.com/office/drawing/2014/main" val="4270874195"/>
                    </a:ext>
                  </a:extLst>
                </a:gridCol>
                <a:gridCol w="4404432">
                  <a:extLst>
                    <a:ext uri="{9D8B030D-6E8A-4147-A177-3AD203B41FA5}">
                      <a16:colId xmlns:a16="http://schemas.microsoft.com/office/drawing/2014/main" val="688459240"/>
                    </a:ext>
                  </a:extLst>
                </a:gridCol>
              </a:tblGrid>
              <a:tr h="259979">
                <a:tc>
                  <a:txBody>
                    <a:bodyPr/>
                    <a:lstStyle/>
                    <a:p>
                      <a:pPr marL="0" marR="0" indent="0" algn="ctr">
                        <a:lnSpc>
                          <a:spcPct val="105000"/>
                        </a:lnSpc>
                      </a:pPr>
                      <a:r>
                        <a:rPr lang="zh-CN" altLang="en-US" sz="2400" b="0" kern="100" spc="20" dirty="0">
                          <a:effectLst/>
                          <a:latin typeface="Times New Roman" panose="02020603050405020304" pitchFamily="18" charset="0"/>
                          <a:ea typeface="方正书宋简体"/>
                        </a:rPr>
                        <a:t>领域</a:t>
                      </a:r>
                      <a:endParaRPr lang="en-US" sz="2400" b="0" kern="100" spc="20" dirty="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altLang="en-US" sz="2400" b="0" kern="100" spc="20" dirty="0">
                          <a:effectLst/>
                          <a:latin typeface="Times New Roman" panose="02020603050405020304" pitchFamily="18" charset="0"/>
                          <a:ea typeface="方正书宋简体"/>
                        </a:rPr>
                        <a:t>例词</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791926653"/>
                  </a:ext>
                </a:extLst>
              </a:tr>
              <a:tr h="259979">
                <a:tc>
                  <a:txBody>
                    <a:bodyPr/>
                    <a:lstStyle/>
                    <a:p>
                      <a:pPr marL="0" marR="0" indent="0" algn="just">
                        <a:lnSpc>
                          <a:spcPct val="105000"/>
                        </a:lnSpc>
                      </a:pPr>
                      <a:r>
                        <a:rPr lang="zh-CN" altLang="en-US" sz="2400" b="0" kern="100" spc="20" dirty="0">
                          <a:effectLst/>
                          <a:latin typeface="Times New Roman" panose="02020603050405020304" pitchFamily="18" charset="0"/>
                          <a:ea typeface="方正书宋简体"/>
                        </a:rPr>
                        <a:t>姓名</a:t>
                      </a:r>
                      <a:endParaRPr lang="en-US" sz="2400" b="0" kern="100" spc="20" dirty="0">
                        <a:effectLst/>
                        <a:latin typeface="Times New Roman" panose="02020603050405020304" pitchFamily="18" charset="0"/>
                        <a:ea typeface="方正书宋简体"/>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阚昕、王堃、陆垚、刘垚昕</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447699195"/>
                  </a:ext>
                </a:extLst>
              </a:tr>
              <a:tr h="259979">
                <a:tc>
                  <a:txBody>
                    <a:bodyPr/>
                    <a:lstStyle/>
                    <a:p>
                      <a:pPr marL="0" marR="0" indent="0" algn="just">
                        <a:lnSpc>
                          <a:spcPct val="105000"/>
                        </a:lnSpc>
                      </a:pPr>
                      <a:r>
                        <a:rPr lang="zh-CN" altLang="en-US" sz="2400" b="0" kern="100" spc="20" dirty="0">
                          <a:effectLst/>
                          <a:latin typeface="Times New Roman" panose="02020603050405020304" pitchFamily="18" charset="0"/>
                          <a:ea typeface="方正书宋简体"/>
                        </a:rPr>
                        <a:t>组织机构</a:t>
                      </a:r>
                      <a:endParaRPr lang="en-US" sz="2400" b="0" kern="100" spc="20" dirty="0">
                        <a:effectLst/>
                        <a:latin typeface="Times New Roman" panose="02020603050405020304" pitchFamily="18" charset="0"/>
                        <a:ea typeface="方正书宋简体"/>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鑫骉大厦、犇腾牛排、安徽垚森</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54783252"/>
                  </a:ext>
                </a:extLst>
              </a:tr>
              <a:tr h="259979">
                <a:tc>
                  <a:txBody>
                    <a:bodyPr/>
                    <a:lstStyle/>
                    <a:p>
                      <a:pPr marL="0" marR="0" indent="0" algn="just">
                        <a:lnSpc>
                          <a:spcPct val="105000"/>
                        </a:lnSpc>
                      </a:pPr>
                      <a:r>
                        <a:rPr lang="zh-CN" altLang="en-US" sz="2400" b="0" kern="100" spc="20" dirty="0">
                          <a:solidFill>
                            <a:schemeClr val="lt1"/>
                          </a:solidFill>
                          <a:effectLst/>
                          <a:latin typeface="Times New Roman" panose="02020603050405020304" pitchFamily="18" charset="0"/>
                          <a:ea typeface="方正书宋简体"/>
                          <a:cs typeface="+mn-cs"/>
                        </a:rPr>
                        <a:t>地名</a:t>
                      </a:r>
                      <a:endParaRPr lang="en-US" sz="2400" b="0" kern="100" spc="20" dirty="0">
                        <a:solidFill>
                          <a:schemeClr val="lt1"/>
                        </a:solidFill>
                        <a:effectLst/>
                        <a:latin typeface="Times New Roman" panose="02020603050405020304" pitchFamily="18" charset="0"/>
                        <a:ea typeface="方正书宋简体"/>
                        <a:cs typeface="+mn-cs"/>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临沂大学、五邑大学</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006855749"/>
                  </a:ext>
                </a:extLst>
              </a:tr>
              <a:tr h="259979">
                <a:tc>
                  <a:txBody>
                    <a:bodyPr/>
                    <a:lstStyle/>
                    <a:p>
                      <a:pPr marL="0" marR="0" indent="0" algn="just">
                        <a:lnSpc>
                          <a:spcPct val="105000"/>
                        </a:lnSpc>
                      </a:pPr>
                      <a:r>
                        <a:rPr lang="zh-CN" altLang="en-US" sz="2400" b="0" kern="100" spc="20" dirty="0">
                          <a:solidFill>
                            <a:schemeClr val="lt1"/>
                          </a:solidFill>
                          <a:effectLst/>
                          <a:latin typeface="Times New Roman" panose="02020603050405020304" pitchFamily="18" charset="0"/>
                          <a:ea typeface="方正书宋简体"/>
                          <a:cs typeface="+mn-cs"/>
                        </a:rPr>
                        <a:t>网络</a:t>
                      </a:r>
                      <a:endParaRPr lang="en-US" sz="2400" b="0" kern="100" spc="20" dirty="0">
                        <a:solidFill>
                          <a:schemeClr val="lt1"/>
                        </a:solidFill>
                        <a:effectLst/>
                        <a:latin typeface="Times New Roman" panose="02020603050405020304" pitchFamily="18" charset="0"/>
                        <a:ea typeface="方正书宋简体"/>
                        <a:cs typeface="+mn-cs"/>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槑痘痘、尛槑孖、丄線發槑</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201042857"/>
                  </a:ext>
                </a:extLst>
              </a:tr>
              <a:tr h="259979">
                <a:tc>
                  <a:txBody>
                    <a:bodyPr/>
                    <a:lstStyle/>
                    <a:p>
                      <a:pPr marL="0" marR="0" indent="0" algn="just">
                        <a:lnSpc>
                          <a:spcPct val="105000"/>
                        </a:lnSpc>
                      </a:pPr>
                      <a:r>
                        <a:rPr lang="zh-CN" altLang="en-US" sz="2400" b="0" kern="100" spc="20" dirty="0">
                          <a:solidFill>
                            <a:schemeClr val="lt1"/>
                          </a:solidFill>
                          <a:effectLst/>
                          <a:latin typeface="Times New Roman" panose="02020603050405020304" pitchFamily="18" charset="0"/>
                          <a:ea typeface="方正书宋简体"/>
                          <a:cs typeface="+mn-cs"/>
                        </a:rPr>
                        <a:t>方言</a:t>
                      </a:r>
                      <a:endParaRPr lang="en-US" sz="2400" b="0" kern="100" spc="20" dirty="0">
                        <a:solidFill>
                          <a:schemeClr val="lt1"/>
                        </a:solidFill>
                        <a:effectLst/>
                        <a:latin typeface="Times New Roman" panose="02020603050405020304" pitchFamily="18" charset="0"/>
                        <a:ea typeface="方正书宋简体"/>
                        <a:cs typeface="+mn-cs"/>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乜嘢、冇乜</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60609847"/>
                  </a:ext>
                </a:extLst>
              </a:tr>
              <a:tr h="261567">
                <a:tc>
                  <a:txBody>
                    <a:bodyPr/>
                    <a:lstStyle/>
                    <a:p>
                      <a:pPr marL="0" marR="0" indent="0" algn="just">
                        <a:lnSpc>
                          <a:spcPct val="105000"/>
                        </a:lnSpc>
                      </a:pPr>
                      <a:r>
                        <a:rPr lang="zh-CN" altLang="en-US" sz="2400" b="0" kern="100" spc="20" dirty="0">
                          <a:solidFill>
                            <a:schemeClr val="lt1"/>
                          </a:solidFill>
                          <a:effectLst/>
                          <a:latin typeface="Times New Roman" panose="02020603050405020304" pitchFamily="18" charset="0"/>
                          <a:ea typeface="方正书宋简体"/>
                          <a:cs typeface="+mn-cs"/>
                        </a:rPr>
                        <a:t>其他</a:t>
                      </a:r>
                      <a:endParaRPr lang="en-US" sz="2400" b="0" kern="100" spc="20" dirty="0">
                        <a:solidFill>
                          <a:schemeClr val="lt1"/>
                        </a:solidFill>
                        <a:effectLst/>
                        <a:latin typeface="Times New Roman" panose="02020603050405020304" pitchFamily="18" charset="0"/>
                        <a:cs typeface="+mn-cs"/>
                      </a:endParaRPr>
                    </a:p>
                  </a:txBody>
                  <a:tcPr marL="68580" marR="68580" marT="0" marB="0"/>
                </a:tc>
                <a:tc>
                  <a:txBody>
                    <a:bodyPr/>
                    <a:lstStyle/>
                    <a:p>
                      <a:pPr marL="0" marR="0" indent="0" algn="l">
                        <a:lnSpc>
                          <a:spcPct val="105000"/>
                        </a:lnSpc>
                      </a:pPr>
                      <a:r>
                        <a:rPr lang="zh-CN" altLang="en-US" sz="2400" b="0" kern="1200" dirty="0">
                          <a:solidFill>
                            <a:schemeClr val="dk1"/>
                          </a:solidFill>
                          <a:effectLst/>
                          <a:latin typeface="+mn-lt"/>
                          <a:ea typeface="+mn-ea"/>
                          <a:cs typeface="+mn-cs"/>
                        </a:rPr>
                        <a:t>石斛、铁皮石斛</a:t>
                      </a:r>
                      <a:endParaRPr lang="en-US" sz="2400" b="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115448961"/>
                  </a:ext>
                </a:extLst>
              </a:tr>
            </a:tbl>
          </a:graphicData>
        </a:graphic>
      </p:graphicFrame>
      <p:sp>
        <p:nvSpPr>
          <p:cNvPr id="8" name="文本框 7">
            <a:extLst>
              <a:ext uri="{FF2B5EF4-FFF2-40B4-BE49-F238E27FC236}">
                <a16:creationId xmlns:a16="http://schemas.microsoft.com/office/drawing/2014/main" id="{B8B3A209-66FF-BE48-4A26-DDD7C464765A}"/>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生僻字构词的领域分布</a:t>
            </a:r>
            <a:endParaRPr lang="en-US" dirty="0"/>
          </a:p>
        </p:txBody>
      </p:sp>
    </p:spTree>
    <p:extLst>
      <p:ext uri="{BB962C8B-B14F-4D97-AF65-F5344CB8AC3E}">
        <p14:creationId xmlns:p14="http://schemas.microsoft.com/office/powerpoint/2010/main" val="48214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E263-8125-A339-FB35-C4094F49E641}"/>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21618D5-4C50-0B08-DE6F-D365B119E1DF}"/>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生僻字构词的历时分布</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000" b="1" dirty="0">
                <a:solidFill>
                  <a:srgbClr val="046D0E"/>
                </a:solidFill>
                <a:latin typeface="微软雅黑" panose="020B0503020204020204" charset="-122"/>
                <a:ea typeface="微软雅黑" panose="020B0503020204020204" charset="-122"/>
              </a:rPr>
              <a:t>“昶（</a:t>
            </a:r>
            <a:r>
              <a:rPr lang="en-US" altLang="zh-CN" sz="2000" b="1" dirty="0" err="1">
                <a:solidFill>
                  <a:srgbClr val="046D0E"/>
                </a:solidFill>
                <a:latin typeface="微软雅黑" panose="020B0503020204020204" charset="-122"/>
                <a:ea typeface="微软雅黑" panose="020B0503020204020204" charset="-122"/>
              </a:rPr>
              <a:t>chǎng</a:t>
            </a:r>
            <a:r>
              <a:rPr lang="zh-CN" altLang="en-US" sz="2000" b="1" dirty="0">
                <a:solidFill>
                  <a:srgbClr val="046D0E"/>
                </a:solidFill>
                <a:latin typeface="微软雅黑" panose="020B0503020204020204" charset="-122"/>
                <a:ea typeface="微软雅黑" panose="020B0503020204020204" charset="-122"/>
              </a:rPr>
              <a:t>）”字构词的历时变化</a:t>
            </a:r>
            <a:endParaRPr lang="zh-CN" altLang="en-US" sz="2000" dirty="0">
              <a:solidFill>
                <a:schemeClr val="tx1"/>
              </a:solidFill>
            </a:endParaRPr>
          </a:p>
        </p:txBody>
      </p:sp>
      <p:pic>
        <p:nvPicPr>
          <p:cNvPr id="9" name="图片 8" descr="校徽+校名">
            <a:extLst>
              <a:ext uri="{FF2B5EF4-FFF2-40B4-BE49-F238E27FC236}">
                <a16:creationId xmlns:a16="http://schemas.microsoft.com/office/drawing/2014/main" id="{0C9D3DB3-22EC-E1B0-70C6-6FEEF817BFAF}"/>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80F0F9C6-B8A8-AE62-3954-917AE107B5E3}"/>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1AA795A5-20A4-F6C4-4F68-F346A8C680D8}"/>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16</a:t>
            </a:fld>
            <a:endParaRPr lang="zh-CN" altLang="en-US" strike="noStrike" noProof="1"/>
          </a:p>
        </p:txBody>
      </p:sp>
      <p:sp>
        <p:nvSpPr>
          <p:cNvPr id="10" name="文本框 9">
            <a:extLst>
              <a:ext uri="{FF2B5EF4-FFF2-40B4-BE49-F238E27FC236}">
                <a16:creationId xmlns:a16="http://schemas.microsoft.com/office/drawing/2014/main" id="{1840C717-01B3-1601-386B-A1BD79421A49}"/>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“昶”字历时词频和词种分布</a:t>
            </a:r>
            <a:endParaRPr lang="en-US" dirty="0"/>
          </a:p>
        </p:txBody>
      </p:sp>
      <p:graphicFrame>
        <p:nvGraphicFramePr>
          <p:cNvPr id="11" name="图表 10">
            <a:extLst>
              <a:ext uri="{FF2B5EF4-FFF2-40B4-BE49-F238E27FC236}">
                <a16:creationId xmlns:a16="http://schemas.microsoft.com/office/drawing/2014/main" id="{04E5AD86-BD3C-B206-A6D8-0980E0D9AF20}"/>
              </a:ext>
            </a:extLst>
          </p:cNvPr>
          <p:cNvGraphicFramePr>
            <a:graphicFrameLocks/>
          </p:cNvGraphicFramePr>
          <p:nvPr/>
        </p:nvGraphicFramePr>
        <p:xfrm>
          <a:off x="1343670" y="2924965"/>
          <a:ext cx="4572001" cy="281550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图表 11">
            <a:extLst>
              <a:ext uri="{FF2B5EF4-FFF2-40B4-BE49-F238E27FC236}">
                <a16:creationId xmlns:a16="http://schemas.microsoft.com/office/drawing/2014/main" id="{AAFE384F-F388-DAA8-AAF1-1585818E6383}"/>
              </a:ext>
            </a:extLst>
          </p:cNvPr>
          <p:cNvGraphicFramePr>
            <a:graphicFrameLocks/>
          </p:cNvGraphicFramePr>
          <p:nvPr>
            <p:extLst>
              <p:ext uri="{D42A27DB-BD31-4B8C-83A1-F6EECF244321}">
                <p14:modId xmlns:p14="http://schemas.microsoft.com/office/powerpoint/2010/main" val="2589445730"/>
              </p:ext>
            </p:extLst>
          </p:nvPr>
        </p:nvGraphicFramePr>
        <p:xfrm>
          <a:off x="6384020" y="2924965"/>
          <a:ext cx="4572001"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34717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315D2-695A-1E3F-7DE2-6FD521E0A31F}"/>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B9EFFCC6-5279-1157-E542-1C65B136A73D}"/>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生僻字构词的历时分布</a:t>
            </a:r>
            <a:endParaRPr lang="en-US" altLang="zh-CN" sz="2800" b="1" dirty="0">
              <a:solidFill>
                <a:srgbClr val="046D0E"/>
              </a:solidFill>
              <a:latin typeface="微软雅黑" panose="020B0503020204020204" charset="-122"/>
              <a:ea typeface="微软雅黑" panose="020B0503020204020204" charset="-122"/>
            </a:endParaRPr>
          </a:p>
          <a:p>
            <a:pPr lvl="1"/>
            <a:r>
              <a:rPr lang="en-US" altLang="zh-CN" sz="2000" b="1" dirty="0">
                <a:solidFill>
                  <a:srgbClr val="046D0E"/>
                </a:solidFill>
                <a:latin typeface="微软雅黑" panose="020B0503020204020204" charset="-122"/>
                <a:ea typeface="微软雅黑" panose="020B0503020204020204" charset="-122"/>
              </a:rPr>
              <a:t>“</a:t>
            </a:r>
            <a:r>
              <a:rPr lang="zh-CN" altLang="en-US" sz="2000" b="1" dirty="0">
                <a:solidFill>
                  <a:srgbClr val="046D0E"/>
                </a:solidFill>
                <a:latin typeface="微软雅黑" panose="020B0503020204020204" charset="-122"/>
                <a:ea typeface="微软雅黑" panose="020B0503020204020204" charset="-122"/>
              </a:rPr>
              <a:t>昶（</a:t>
            </a:r>
            <a:r>
              <a:rPr lang="en-US" altLang="zh-CN" sz="2000" b="1" dirty="0" err="1">
                <a:solidFill>
                  <a:srgbClr val="046D0E"/>
                </a:solidFill>
                <a:latin typeface="微软雅黑" panose="020B0503020204020204" charset="-122"/>
                <a:ea typeface="微软雅黑" panose="020B0503020204020204" charset="-122"/>
              </a:rPr>
              <a:t>chǎng</a:t>
            </a:r>
            <a:r>
              <a:rPr lang="zh-CN" altLang="en-US" sz="2000" b="1" dirty="0">
                <a:solidFill>
                  <a:srgbClr val="046D0E"/>
                </a:solidFill>
                <a:latin typeface="微软雅黑" panose="020B0503020204020204" charset="-122"/>
                <a:ea typeface="微软雅黑" panose="020B0503020204020204" charset="-122"/>
              </a:rPr>
              <a:t>）</a:t>
            </a:r>
            <a:r>
              <a:rPr lang="en-US" altLang="zh-CN" sz="2000" b="1" dirty="0">
                <a:solidFill>
                  <a:srgbClr val="046D0E"/>
                </a:solidFill>
                <a:latin typeface="微软雅黑" panose="020B0503020204020204" charset="-122"/>
                <a:ea typeface="微软雅黑" panose="020B0503020204020204" charset="-122"/>
              </a:rPr>
              <a:t>”</a:t>
            </a:r>
            <a:r>
              <a:rPr lang="zh-CN" altLang="en-US" sz="2000" b="1" dirty="0">
                <a:solidFill>
                  <a:srgbClr val="046D0E"/>
                </a:solidFill>
                <a:latin typeface="微软雅黑" panose="020B0503020204020204" charset="-122"/>
                <a:ea typeface="微软雅黑" panose="020B0503020204020204" charset="-122"/>
              </a:rPr>
              <a:t>字构词词频分布</a:t>
            </a:r>
            <a:endParaRPr lang="zh-CN" altLang="en-US" sz="2000" dirty="0">
              <a:solidFill>
                <a:schemeClr val="tx1"/>
              </a:solidFill>
            </a:endParaRPr>
          </a:p>
        </p:txBody>
      </p:sp>
      <p:pic>
        <p:nvPicPr>
          <p:cNvPr id="9" name="图片 8" descr="校徽+校名">
            <a:extLst>
              <a:ext uri="{FF2B5EF4-FFF2-40B4-BE49-F238E27FC236}">
                <a16:creationId xmlns:a16="http://schemas.microsoft.com/office/drawing/2014/main" id="{A1C1A623-875F-1192-A982-2E1D1AE1C8B8}"/>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793F2877-9BA0-5359-7B93-8D904DB88782}"/>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9B1107D3-801B-05DF-EC06-0116C896A3BF}"/>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17</a:t>
            </a:fld>
            <a:endParaRPr lang="zh-CN" altLang="en-US" strike="noStrike" noProof="1"/>
          </a:p>
        </p:txBody>
      </p:sp>
      <p:graphicFrame>
        <p:nvGraphicFramePr>
          <p:cNvPr id="7" name="表格 6">
            <a:extLst>
              <a:ext uri="{FF2B5EF4-FFF2-40B4-BE49-F238E27FC236}">
                <a16:creationId xmlns:a16="http://schemas.microsoft.com/office/drawing/2014/main" id="{3C5613DB-4010-D98F-9F16-F49185CA205D}"/>
              </a:ext>
            </a:extLst>
          </p:cNvPr>
          <p:cNvGraphicFramePr>
            <a:graphicFrameLocks noGrp="1"/>
          </p:cNvGraphicFramePr>
          <p:nvPr>
            <p:extLst>
              <p:ext uri="{D42A27DB-BD31-4B8C-83A1-F6EECF244321}">
                <p14:modId xmlns:p14="http://schemas.microsoft.com/office/powerpoint/2010/main" val="1979278319"/>
              </p:ext>
            </p:extLst>
          </p:nvPr>
        </p:nvGraphicFramePr>
        <p:xfrm>
          <a:off x="6312015" y="2469654"/>
          <a:ext cx="3954470" cy="3771600"/>
        </p:xfrm>
        <a:graphic>
          <a:graphicData uri="http://schemas.openxmlformats.org/drawingml/2006/table">
            <a:tbl>
              <a:tblPr>
                <a:tableStyleId>{0505E3EF-67EA-436B-97B2-0124C06EBD24}</a:tableStyleId>
              </a:tblPr>
              <a:tblGrid>
                <a:gridCol w="1977235">
                  <a:extLst>
                    <a:ext uri="{9D8B030D-6E8A-4147-A177-3AD203B41FA5}">
                      <a16:colId xmlns:a16="http://schemas.microsoft.com/office/drawing/2014/main" val="2148992569"/>
                    </a:ext>
                  </a:extLst>
                </a:gridCol>
                <a:gridCol w="1977235">
                  <a:extLst>
                    <a:ext uri="{9D8B030D-6E8A-4147-A177-3AD203B41FA5}">
                      <a16:colId xmlns:a16="http://schemas.microsoft.com/office/drawing/2014/main" val="285105917"/>
                    </a:ext>
                  </a:extLst>
                </a:gridCol>
              </a:tblGrid>
              <a:tr h="314300">
                <a:tc>
                  <a:txBody>
                    <a:bodyPr/>
                    <a:lstStyle/>
                    <a:p>
                      <a:pPr algn="ctr" fontAlgn="b"/>
                      <a:r>
                        <a:rPr lang="zh-CN" altLang="en-US" sz="2000" u="none" strike="noStrike" dirty="0">
                          <a:effectLst/>
                        </a:rPr>
                        <a:t>词语</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zh-CN" altLang="en-US" sz="2000" u="none" strike="noStrike" dirty="0">
                          <a:effectLst/>
                        </a:rPr>
                        <a:t> 词频</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9890343"/>
                  </a:ext>
                </a:extLst>
              </a:tr>
              <a:tr h="314300">
                <a:tc>
                  <a:txBody>
                    <a:bodyPr/>
                    <a:lstStyle/>
                    <a:p>
                      <a:pPr algn="l" fontAlgn="b"/>
                      <a:r>
                        <a:rPr lang="zh-CN" altLang="en-US" sz="1800" b="0" i="0" u="none" strike="noStrike">
                          <a:solidFill>
                            <a:srgbClr val="000000"/>
                          </a:solidFill>
                          <a:effectLst/>
                          <a:latin typeface="Calibri" panose="020F0502020204030204" pitchFamily="34" charset="0"/>
                        </a:rPr>
                        <a:t>益昶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1896</a:t>
                      </a:r>
                    </a:p>
                  </a:txBody>
                  <a:tcPr marL="6350" marR="6350" marT="6350" marB="0" anchor="b"/>
                </a:tc>
                <a:extLst>
                  <a:ext uri="{0D108BD9-81ED-4DB2-BD59-A6C34878D82A}">
                    <a16:rowId xmlns:a16="http://schemas.microsoft.com/office/drawing/2014/main" val="3901005502"/>
                  </a:ext>
                </a:extLst>
              </a:tr>
              <a:tr h="314300">
                <a:tc>
                  <a:txBody>
                    <a:bodyPr/>
                    <a:lstStyle/>
                    <a:p>
                      <a:pPr algn="l" fontAlgn="b"/>
                      <a:r>
                        <a:rPr lang="zh-CN" altLang="en-US" sz="1800" b="0" i="0" u="none" strike="noStrike">
                          <a:solidFill>
                            <a:srgbClr val="000000"/>
                          </a:solidFill>
                          <a:effectLst/>
                          <a:latin typeface="Calibri" panose="020F0502020204030204" pitchFamily="34" charset="0"/>
                        </a:rPr>
                        <a:t>大昶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1300</a:t>
                      </a:r>
                    </a:p>
                  </a:txBody>
                  <a:tcPr marL="6350" marR="6350" marT="6350" marB="0" anchor="b"/>
                </a:tc>
                <a:extLst>
                  <a:ext uri="{0D108BD9-81ED-4DB2-BD59-A6C34878D82A}">
                    <a16:rowId xmlns:a16="http://schemas.microsoft.com/office/drawing/2014/main" val="54681146"/>
                  </a:ext>
                </a:extLst>
              </a:tr>
              <a:tr h="314300">
                <a:tc>
                  <a:txBody>
                    <a:bodyPr/>
                    <a:lstStyle/>
                    <a:p>
                      <a:pPr algn="l" fontAlgn="b"/>
                      <a:r>
                        <a:rPr lang="zh-CN" altLang="en-US" sz="1800" b="0" i="0" u="none" strike="noStrike">
                          <a:solidFill>
                            <a:srgbClr val="000000"/>
                          </a:solidFill>
                          <a:effectLst/>
                          <a:latin typeface="Calibri" panose="020F0502020204030204" pitchFamily="34" charset="0"/>
                        </a:rPr>
                        <a:t>昶庄</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564</a:t>
                      </a:r>
                    </a:p>
                  </a:txBody>
                  <a:tcPr marL="6350" marR="6350" marT="6350" marB="0" anchor="b"/>
                </a:tc>
                <a:extLst>
                  <a:ext uri="{0D108BD9-81ED-4DB2-BD59-A6C34878D82A}">
                    <a16:rowId xmlns:a16="http://schemas.microsoft.com/office/drawing/2014/main" val="3967492906"/>
                  </a:ext>
                </a:extLst>
              </a:tr>
              <a:tr h="314300">
                <a:tc>
                  <a:txBody>
                    <a:bodyPr/>
                    <a:lstStyle/>
                    <a:p>
                      <a:pPr algn="l" fontAlgn="b"/>
                      <a:r>
                        <a:rPr lang="zh-CN" altLang="en-US" sz="1800" b="0" i="0" u="none" strike="noStrike">
                          <a:solidFill>
                            <a:srgbClr val="000000"/>
                          </a:solidFill>
                          <a:effectLst/>
                          <a:latin typeface="Calibri" panose="020F0502020204030204" pitchFamily="34" charset="0"/>
                        </a:rPr>
                        <a:t>瑞昶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488</a:t>
                      </a:r>
                    </a:p>
                  </a:txBody>
                  <a:tcPr marL="6350" marR="6350" marT="6350" marB="0" anchor="b"/>
                </a:tc>
                <a:extLst>
                  <a:ext uri="{0D108BD9-81ED-4DB2-BD59-A6C34878D82A}">
                    <a16:rowId xmlns:a16="http://schemas.microsoft.com/office/drawing/2014/main" val="4166839446"/>
                  </a:ext>
                </a:extLst>
              </a:tr>
              <a:tr h="314300">
                <a:tc>
                  <a:txBody>
                    <a:bodyPr/>
                    <a:lstStyle/>
                    <a:p>
                      <a:pPr algn="l" fontAlgn="b"/>
                      <a:r>
                        <a:rPr lang="zh-CN" altLang="en-US" sz="1800" b="0" i="0" u="none" strike="noStrike">
                          <a:solidFill>
                            <a:srgbClr val="000000"/>
                          </a:solidFill>
                          <a:effectLst/>
                          <a:latin typeface="Calibri" panose="020F0502020204030204" pitchFamily="34" charset="0"/>
                        </a:rPr>
                        <a:t>成昶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276</a:t>
                      </a:r>
                    </a:p>
                  </a:txBody>
                  <a:tcPr marL="6350" marR="6350" marT="6350" marB="0" anchor="b"/>
                </a:tc>
                <a:extLst>
                  <a:ext uri="{0D108BD9-81ED-4DB2-BD59-A6C34878D82A}">
                    <a16:rowId xmlns:a16="http://schemas.microsoft.com/office/drawing/2014/main" val="3974772915"/>
                  </a:ext>
                </a:extLst>
              </a:tr>
              <a:tr h="314300">
                <a:tc>
                  <a:txBody>
                    <a:bodyPr/>
                    <a:lstStyle/>
                    <a:p>
                      <a:pPr algn="l" fontAlgn="b"/>
                      <a:r>
                        <a:rPr lang="zh-CN" altLang="en-US" sz="1800" b="0" i="0" u="none" strike="noStrike" dirty="0">
                          <a:solidFill>
                            <a:srgbClr val="000000"/>
                          </a:solidFill>
                          <a:effectLst/>
                          <a:latin typeface="Calibri" panose="020F0502020204030204" pitchFamily="34" charset="0"/>
                        </a:rPr>
                        <a:t>毛昶熙</a:t>
                      </a:r>
                    </a:p>
                  </a:txBody>
                  <a:tcPr marL="6350" marR="6350" marT="6350" marB="0" anchor="b"/>
                </a:tc>
                <a:tc>
                  <a:txBody>
                    <a:bodyPr/>
                    <a:lstStyle/>
                    <a:p>
                      <a:pPr algn="r" fontAlgn="b"/>
                      <a:r>
                        <a:rPr lang="en-US" sz="1800" b="0" i="0" u="none" strike="noStrike" dirty="0">
                          <a:solidFill>
                            <a:srgbClr val="000000"/>
                          </a:solidFill>
                          <a:effectLst/>
                          <a:latin typeface="Calibri" panose="020F0502020204030204" pitchFamily="34" charset="0"/>
                        </a:rPr>
                        <a:t>273</a:t>
                      </a:r>
                    </a:p>
                  </a:txBody>
                  <a:tcPr marL="6350" marR="6350" marT="6350" marB="0" anchor="b"/>
                </a:tc>
                <a:extLst>
                  <a:ext uri="{0D108BD9-81ED-4DB2-BD59-A6C34878D82A}">
                    <a16:rowId xmlns:a16="http://schemas.microsoft.com/office/drawing/2014/main" val="3112315848"/>
                  </a:ext>
                </a:extLst>
              </a:tr>
              <a:tr h="314300">
                <a:tc>
                  <a:txBody>
                    <a:bodyPr/>
                    <a:lstStyle/>
                    <a:p>
                      <a:pPr algn="l" fontAlgn="b"/>
                      <a:r>
                        <a:rPr lang="zh-CN" altLang="en-US" sz="1800" b="0" i="0" u="none" strike="noStrike">
                          <a:solidFill>
                            <a:srgbClr val="000000"/>
                          </a:solidFill>
                          <a:effectLst/>
                          <a:latin typeface="Calibri" panose="020F0502020204030204" pitchFamily="34" charset="0"/>
                        </a:rPr>
                        <a:t>余昶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267</a:t>
                      </a:r>
                    </a:p>
                  </a:txBody>
                  <a:tcPr marL="6350" marR="6350" marT="6350" marB="0" anchor="b"/>
                </a:tc>
                <a:extLst>
                  <a:ext uri="{0D108BD9-81ED-4DB2-BD59-A6C34878D82A}">
                    <a16:rowId xmlns:a16="http://schemas.microsoft.com/office/drawing/2014/main" val="1447401568"/>
                  </a:ext>
                </a:extLst>
              </a:tr>
              <a:tr h="314300">
                <a:tc>
                  <a:txBody>
                    <a:bodyPr/>
                    <a:lstStyle/>
                    <a:p>
                      <a:pPr algn="l" fontAlgn="b"/>
                      <a:r>
                        <a:rPr lang="zh-CN" altLang="en-US" sz="1800" b="0" i="0" u="none" strike="noStrike">
                          <a:solidFill>
                            <a:srgbClr val="000000"/>
                          </a:solidFill>
                          <a:effectLst/>
                          <a:latin typeface="Calibri" panose="020F0502020204030204" pitchFamily="34" charset="0"/>
                        </a:rPr>
                        <a:t>恒昶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266</a:t>
                      </a:r>
                    </a:p>
                  </a:txBody>
                  <a:tcPr marL="6350" marR="6350" marT="6350" marB="0" anchor="b"/>
                </a:tc>
                <a:extLst>
                  <a:ext uri="{0D108BD9-81ED-4DB2-BD59-A6C34878D82A}">
                    <a16:rowId xmlns:a16="http://schemas.microsoft.com/office/drawing/2014/main" val="321836239"/>
                  </a:ext>
                </a:extLst>
              </a:tr>
              <a:tr h="314300">
                <a:tc>
                  <a:txBody>
                    <a:bodyPr/>
                    <a:lstStyle/>
                    <a:p>
                      <a:pPr algn="l" fontAlgn="b"/>
                      <a:r>
                        <a:rPr lang="zh-CN" altLang="en-US" sz="1800" b="0" i="0" u="none" strike="noStrike">
                          <a:solidFill>
                            <a:srgbClr val="000000"/>
                          </a:solidFill>
                          <a:effectLst/>
                          <a:latin typeface="Calibri" panose="020F0502020204030204" pitchFamily="34" charset="0"/>
                        </a:rPr>
                        <a:t>郑昶</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237</a:t>
                      </a:r>
                    </a:p>
                  </a:txBody>
                  <a:tcPr marL="6350" marR="6350" marT="6350" marB="0" anchor="b"/>
                </a:tc>
                <a:extLst>
                  <a:ext uri="{0D108BD9-81ED-4DB2-BD59-A6C34878D82A}">
                    <a16:rowId xmlns:a16="http://schemas.microsoft.com/office/drawing/2014/main" val="321202273"/>
                  </a:ext>
                </a:extLst>
              </a:tr>
              <a:tr h="314300">
                <a:tc>
                  <a:txBody>
                    <a:bodyPr/>
                    <a:lstStyle/>
                    <a:p>
                      <a:pPr algn="l" fontAlgn="b"/>
                      <a:r>
                        <a:rPr lang="zh-CN" altLang="en-US" sz="1800" b="0" i="0" u="none" strike="noStrike">
                          <a:solidFill>
                            <a:srgbClr val="000000"/>
                          </a:solidFill>
                          <a:effectLst/>
                          <a:latin typeface="Calibri" panose="020F0502020204030204" pitchFamily="34" charset="0"/>
                        </a:rPr>
                        <a:t>巨诚昶</a:t>
                      </a:r>
                    </a:p>
                  </a:txBody>
                  <a:tcPr marL="6350" marR="6350" marT="6350" marB="0" anchor="b"/>
                </a:tc>
                <a:tc>
                  <a:txBody>
                    <a:bodyPr/>
                    <a:lstStyle/>
                    <a:p>
                      <a:pPr algn="r" fontAlgn="b"/>
                      <a:r>
                        <a:rPr lang="en-US" sz="1800" b="0" i="0" u="none" strike="noStrike" dirty="0">
                          <a:solidFill>
                            <a:srgbClr val="000000"/>
                          </a:solidFill>
                          <a:effectLst/>
                          <a:latin typeface="Calibri" panose="020F0502020204030204" pitchFamily="34" charset="0"/>
                        </a:rPr>
                        <a:t>235</a:t>
                      </a:r>
                    </a:p>
                  </a:txBody>
                  <a:tcPr marL="6350" marR="6350" marT="6350" marB="0" anchor="b"/>
                </a:tc>
                <a:extLst>
                  <a:ext uri="{0D108BD9-81ED-4DB2-BD59-A6C34878D82A}">
                    <a16:rowId xmlns:a16="http://schemas.microsoft.com/office/drawing/2014/main" val="1793135726"/>
                  </a:ext>
                </a:extLst>
              </a:tr>
              <a:tr h="314300">
                <a:tc>
                  <a:txBody>
                    <a:bodyPr/>
                    <a:lstStyle/>
                    <a:p>
                      <a:pPr algn="l" fontAlgn="b"/>
                      <a:r>
                        <a:rPr lang="en-US" altLang="zh-CN" sz="2000" b="0" i="0" u="none" strike="noStrike" dirty="0">
                          <a:solidFill>
                            <a:srgbClr val="000000"/>
                          </a:solidFill>
                          <a:effectLst/>
                          <a:latin typeface="Calibri" panose="020F0502020204030204" pitchFamily="34" charset="0"/>
                        </a:rPr>
                        <a:t>…</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2032827"/>
                  </a:ext>
                </a:extLst>
              </a:tr>
            </a:tbl>
          </a:graphicData>
        </a:graphic>
      </p:graphicFrame>
      <p:sp>
        <p:nvSpPr>
          <p:cNvPr id="12" name="文本框 11">
            <a:extLst>
              <a:ext uri="{FF2B5EF4-FFF2-40B4-BE49-F238E27FC236}">
                <a16:creationId xmlns:a16="http://schemas.microsoft.com/office/drawing/2014/main" id="{1CE0E032-0193-4E26-AA41-47287C04940B}"/>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“昶”字构词词频分布</a:t>
            </a:r>
            <a:endParaRPr lang="en-US" dirty="0"/>
          </a:p>
        </p:txBody>
      </p:sp>
      <p:pic>
        <p:nvPicPr>
          <p:cNvPr id="8" name="图片 7">
            <a:extLst>
              <a:ext uri="{FF2B5EF4-FFF2-40B4-BE49-F238E27FC236}">
                <a16:creationId xmlns:a16="http://schemas.microsoft.com/office/drawing/2014/main" id="{4DE450F9-0EB3-2118-0F9A-29A79E8BD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5867" y="2469655"/>
            <a:ext cx="3771600" cy="3771600"/>
          </a:xfrm>
          <a:prstGeom prst="rect">
            <a:avLst/>
          </a:prstGeom>
          <a:ln>
            <a:solidFill>
              <a:srgbClr val="046D0E"/>
            </a:solidFill>
          </a:ln>
        </p:spPr>
      </p:pic>
    </p:spTree>
    <p:extLst>
      <p:ext uri="{BB962C8B-B14F-4D97-AF65-F5344CB8AC3E}">
        <p14:creationId xmlns:p14="http://schemas.microsoft.com/office/powerpoint/2010/main" val="3120935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1E263-8125-A339-FB35-C4094F49E641}"/>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421618D5-4C50-0B08-DE6F-D365B119E1DF}"/>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生僻字构词的历时分布</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000" b="1" dirty="0">
                <a:solidFill>
                  <a:srgbClr val="046D0E"/>
                </a:solidFill>
                <a:latin typeface="微软雅黑" panose="020B0503020204020204" charset="-122"/>
                <a:ea typeface="微软雅黑" panose="020B0503020204020204" charset="-122"/>
              </a:rPr>
              <a:t>“鑫”字构词的历时变化</a:t>
            </a:r>
            <a:endParaRPr lang="zh-CN" altLang="en-US" sz="2000" dirty="0">
              <a:solidFill>
                <a:schemeClr val="tx1"/>
              </a:solidFill>
            </a:endParaRPr>
          </a:p>
        </p:txBody>
      </p:sp>
      <p:pic>
        <p:nvPicPr>
          <p:cNvPr id="9" name="图片 8" descr="校徽+校名">
            <a:extLst>
              <a:ext uri="{FF2B5EF4-FFF2-40B4-BE49-F238E27FC236}">
                <a16:creationId xmlns:a16="http://schemas.microsoft.com/office/drawing/2014/main" id="{0C9D3DB3-22EC-E1B0-70C6-6FEEF817BFAF}"/>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80F0F9C6-B8A8-AE62-3954-917AE107B5E3}"/>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1AA795A5-20A4-F6C4-4F68-F346A8C680D8}"/>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18</a:t>
            </a:fld>
            <a:endParaRPr lang="zh-CN" altLang="en-US" strike="noStrike" noProof="1"/>
          </a:p>
        </p:txBody>
      </p:sp>
      <p:sp>
        <p:nvSpPr>
          <p:cNvPr id="10" name="文本框 9">
            <a:extLst>
              <a:ext uri="{FF2B5EF4-FFF2-40B4-BE49-F238E27FC236}">
                <a16:creationId xmlns:a16="http://schemas.microsoft.com/office/drawing/2014/main" id="{1840C717-01B3-1601-386B-A1BD79421A49}"/>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“鑫”字历时词频和词种分布</a:t>
            </a:r>
            <a:endParaRPr lang="en-US" dirty="0"/>
          </a:p>
        </p:txBody>
      </p:sp>
      <p:graphicFrame>
        <p:nvGraphicFramePr>
          <p:cNvPr id="2" name="图表 1">
            <a:extLst>
              <a:ext uri="{FF2B5EF4-FFF2-40B4-BE49-F238E27FC236}">
                <a16:creationId xmlns:a16="http://schemas.microsoft.com/office/drawing/2014/main" id="{04E5AD86-BD3C-B206-A6D8-0980E0D9AF20}"/>
              </a:ext>
            </a:extLst>
          </p:cNvPr>
          <p:cNvGraphicFramePr>
            <a:graphicFrameLocks/>
          </p:cNvGraphicFramePr>
          <p:nvPr/>
        </p:nvGraphicFramePr>
        <p:xfrm>
          <a:off x="1482090" y="2846525"/>
          <a:ext cx="4572001" cy="288751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a:extLst>
              <a:ext uri="{FF2B5EF4-FFF2-40B4-BE49-F238E27FC236}">
                <a16:creationId xmlns:a16="http://schemas.microsoft.com/office/drawing/2014/main" id="{AAFE384F-F388-DAA8-AAF1-1585818E6383}"/>
              </a:ext>
            </a:extLst>
          </p:cNvPr>
          <p:cNvGraphicFramePr>
            <a:graphicFrameLocks/>
          </p:cNvGraphicFramePr>
          <p:nvPr>
            <p:extLst>
              <p:ext uri="{D42A27DB-BD31-4B8C-83A1-F6EECF244321}">
                <p14:modId xmlns:p14="http://schemas.microsoft.com/office/powerpoint/2010/main" val="4276427986"/>
              </p:ext>
            </p:extLst>
          </p:nvPr>
        </p:nvGraphicFramePr>
        <p:xfrm>
          <a:off x="6384020" y="2918682"/>
          <a:ext cx="4572001"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6367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生僻字，又称冷僻字，指不常见的或不熟悉的文字</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分布广泛，影响交流</a:t>
            </a:r>
            <a:endParaRPr lang="en-US" altLang="zh-CN" sz="2400" b="1" dirty="0">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值得关注的语用现象</a:t>
            </a:r>
            <a:endParaRPr lang="en-US" altLang="zh-CN" sz="2400" b="1" dirty="0">
              <a:solidFill>
                <a:srgbClr val="046D0E"/>
              </a:solidFill>
              <a:latin typeface="微软雅黑" panose="020B0503020204020204" charset="-122"/>
              <a:ea typeface="微软雅黑" panose="020B0503020204020204" charset="-122"/>
            </a:endParaRPr>
          </a:p>
          <a:p>
            <a:pPr lvl="1"/>
            <a:endParaRPr lang="en-US" altLang="zh-CN" sz="2400" b="1" dirty="0">
              <a:solidFill>
                <a:srgbClr val="046D0E"/>
              </a:solidFill>
              <a:latin typeface="微软雅黑" panose="020B0503020204020204" charset="-122"/>
              <a:ea typeface="微软雅黑" panose="020B0503020204020204" charset="-122"/>
            </a:endParaRPr>
          </a:p>
        </p:txBody>
      </p:sp>
      <p:pic>
        <p:nvPicPr>
          <p:cNvPr id="9" name="图片 8" descr="校徽+校名"/>
          <p:cNvPicPr>
            <a:picLocks noChangeAspect="1"/>
          </p:cNvPicPr>
          <p:nvPr/>
        </p:nvPicPr>
        <p:blipFill>
          <a:blip r:embed="rId3"/>
          <a:stretch>
            <a:fillRect/>
          </a:stretch>
        </p:blipFill>
        <p:spPr>
          <a:xfrm>
            <a:off x="263525" y="0"/>
            <a:ext cx="2437130" cy="974725"/>
          </a:xfrm>
          <a:prstGeom prst="rect">
            <a:avLst/>
          </a:prstGeom>
        </p:spPr>
      </p:pic>
      <p:sp>
        <p:nvSpPr>
          <p:cNvPr id="5" name="文本框 4"/>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1</a:t>
            </a:r>
            <a:r>
              <a:rPr lang="zh-CN" altLang="en-US" sz="2800" b="1" dirty="0">
                <a:solidFill>
                  <a:srgbClr val="046D0E"/>
                </a:solidFill>
                <a:latin typeface="微软雅黑" panose="020B0503020204020204" charset="-122"/>
                <a:ea typeface="微软雅黑" panose="020B0503020204020204" charset="-122"/>
              </a:rPr>
              <a:t> 生僻字现象</a:t>
            </a:r>
          </a:p>
        </p:txBody>
      </p:sp>
      <p:sp>
        <p:nvSpPr>
          <p:cNvPr id="6" name="灯片编号占位符 5">
            <a:extLst>
              <a:ext uri="{FF2B5EF4-FFF2-40B4-BE49-F238E27FC236}">
                <a16:creationId xmlns:a16="http://schemas.microsoft.com/office/drawing/2014/main" id="{F631BEE6-4D76-CBD4-6BF9-8949BD7DAD3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a:t>
            </a:fld>
            <a:endParaRPr lang="zh-CN" altLang="en-US" strike="noStrike" noProof="1"/>
          </a:p>
        </p:txBody>
      </p:sp>
      <p:pic>
        <p:nvPicPr>
          <p:cNvPr id="14" name="图片 13">
            <a:extLst>
              <a:ext uri="{FF2B5EF4-FFF2-40B4-BE49-F238E27FC236}">
                <a16:creationId xmlns:a16="http://schemas.microsoft.com/office/drawing/2014/main" id="{027EFD3C-F199-F4E9-B73B-AC8FD02AAB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5800" y="2952361"/>
            <a:ext cx="5115537" cy="3335112"/>
          </a:xfrm>
          <a:prstGeom prst="rect">
            <a:avLst/>
          </a:prstGeom>
        </p:spPr>
      </p:pic>
      <p:sp>
        <p:nvSpPr>
          <p:cNvPr id="18" name="文本框 17">
            <a:extLst>
              <a:ext uri="{FF2B5EF4-FFF2-40B4-BE49-F238E27FC236}">
                <a16:creationId xmlns:a16="http://schemas.microsoft.com/office/drawing/2014/main" id="{B2BABCDA-2D0B-15A7-B949-F93FEA4E2A38}"/>
              </a:ext>
            </a:extLst>
          </p:cNvPr>
          <p:cNvSpPr txBox="1"/>
          <p:nvPr/>
        </p:nvSpPr>
        <p:spPr>
          <a:xfrm>
            <a:off x="609600" y="6287473"/>
            <a:ext cx="10972800" cy="369332"/>
          </a:xfrm>
          <a:prstGeom prst="rect">
            <a:avLst/>
          </a:prstGeom>
          <a:noFill/>
        </p:spPr>
        <p:txBody>
          <a:bodyPr wrap="square" rtlCol="0">
            <a:spAutoFit/>
          </a:bodyPr>
          <a:lstStyle/>
          <a:p>
            <a:pPr algn="ctr"/>
            <a:r>
              <a:rPr lang="zh-CN" altLang="en-US" dirty="0"/>
              <a:t>图片来源：</a:t>
            </a:r>
            <a:r>
              <a:rPr lang="en-US" dirty="0"/>
              <a:t>https://www.zcool.com.cn/work/ZMzI4MzM4MzY=.html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57B22-85CA-596A-4289-EF696466CE7D}"/>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2A397815-5E47-9641-D4F9-B3AF7D85E6A1}"/>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生僻字构词的历时分布</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000" b="1" dirty="0">
                <a:solidFill>
                  <a:srgbClr val="046D0E"/>
                </a:solidFill>
                <a:latin typeface="微软雅黑" panose="020B0503020204020204" charset="-122"/>
                <a:ea typeface="微软雅黑" panose="020B0503020204020204" charset="-122"/>
              </a:rPr>
              <a:t>“鑫</a:t>
            </a:r>
            <a:r>
              <a:rPr lang="en-US" altLang="zh-CN" sz="2000" b="1" dirty="0">
                <a:solidFill>
                  <a:srgbClr val="046D0E"/>
                </a:solidFill>
                <a:latin typeface="微软雅黑" panose="020B0503020204020204" charset="-122"/>
                <a:ea typeface="微软雅黑" panose="020B0503020204020204" charset="-122"/>
              </a:rPr>
              <a:t>”</a:t>
            </a:r>
            <a:r>
              <a:rPr lang="zh-CN" altLang="en-US" sz="2000" b="1" dirty="0">
                <a:solidFill>
                  <a:srgbClr val="046D0E"/>
                </a:solidFill>
                <a:latin typeface="微软雅黑" panose="020B0503020204020204" charset="-122"/>
                <a:ea typeface="微软雅黑" panose="020B0503020204020204" charset="-122"/>
              </a:rPr>
              <a:t>字构词词频分布</a:t>
            </a:r>
            <a:endParaRPr lang="zh-CN" altLang="en-US" sz="2000" dirty="0">
              <a:solidFill>
                <a:schemeClr val="tx1"/>
              </a:solidFill>
            </a:endParaRPr>
          </a:p>
        </p:txBody>
      </p:sp>
      <p:pic>
        <p:nvPicPr>
          <p:cNvPr id="9" name="图片 8" descr="校徽+校名">
            <a:extLst>
              <a:ext uri="{FF2B5EF4-FFF2-40B4-BE49-F238E27FC236}">
                <a16:creationId xmlns:a16="http://schemas.microsoft.com/office/drawing/2014/main" id="{09839382-E1DE-437F-88DA-4586A6B18C7C}"/>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39108BB2-09E9-4EC9-651E-85189ED7F22A}"/>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FF25E3A3-AF9A-B435-5263-86D6961FD25D}"/>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19</a:t>
            </a:fld>
            <a:endParaRPr lang="zh-CN" altLang="en-US" strike="noStrike" noProof="1"/>
          </a:p>
        </p:txBody>
      </p:sp>
      <p:sp>
        <p:nvSpPr>
          <p:cNvPr id="12" name="文本框 11">
            <a:extLst>
              <a:ext uri="{FF2B5EF4-FFF2-40B4-BE49-F238E27FC236}">
                <a16:creationId xmlns:a16="http://schemas.microsoft.com/office/drawing/2014/main" id="{6C490931-63E8-2423-4F05-0C52C174A8E4}"/>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“鑫”字构词词频分布</a:t>
            </a:r>
            <a:endParaRPr lang="en-US" dirty="0"/>
          </a:p>
        </p:txBody>
      </p:sp>
      <p:pic>
        <p:nvPicPr>
          <p:cNvPr id="8" name="图片 7">
            <a:extLst>
              <a:ext uri="{FF2B5EF4-FFF2-40B4-BE49-F238E27FC236}">
                <a16:creationId xmlns:a16="http://schemas.microsoft.com/office/drawing/2014/main" id="{A45EC5BA-09CB-7002-15C1-934DC2D038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3746" y="2471834"/>
            <a:ext cx="3749328" cy="3749328"/>
          </a:xfrm>
          <a:prstGeom prst="rect">
            <a:avLst/>
          </a:prstGeom>
          <a:ln>
            <a:solidFill>
              <a:schemeClr val="accent3"/>
            </a:solidFill>
          </a:ln>
        </p:spPr>
      </p:pic>
      <p:graphicFrame>
        <p:nvGraphicFramePr>
          <p:cNvPr id="16" name="表格 15">
            <a:extLst>
              <a:ext uri="{FF2B5EF4-FFF2-40B4-BE49-F238E27FC236}">
                <a16:creationId xmlns:a16="http://schemas.microsoft.com/office/drawing/2014/main" id="{6367C8A0-74D7-E5C5-2CFF-C567FBA6E02D}"/>
              </a:ext>
            </a:extLst>
          </p:cNvPr>
          <p:cNvGraphicFramePr>
            <a:graphicFrameLocks noGrp="1"/>
          </p:cNvGraphicFramePr>
          <p:nvPr>
            <p:extLst>
              <p:ext uri="{D42A27DB-BD31-4B8C-83A1-F6EECF244321}">
                <p14:modId xmlns:p14="http://schemas.microsoft.com/office/powerpoint/2010/main" val="3276364707"/>
              </p:ext>
            </p:extLst>
          </p:nvPr>
        </p:nvGraphicFramePr>
        <p:xfrm>
          <a:off x="6317437" y="2471834"/>
          <a:ext cx="3949048" cy="3769944"/>
        </p:xfrm>
        <a:graphic>
          <a:graphicData uri="http://schemas.openxmlformats.org/drawingml/2006/table">
            <a:tbl>
              <a:tblPr>
                <a:tableStyleId>{0505E3EF-67EA-436B-97B2-0124C06EBD24}</a:tableStyleId>
              </a:tblPr>
              <a:tblGrid>
                <a:gridCol w="1974524">
                  <a:extLst>
                    <a:ext uri="{9D8B030D-6E8A-4147-A177-3AD203B41FA5}">
                      <a16:colId xmlns:a16="http://schemas.microsoft.com/office/drawing/2014/main" val="2148992569"/>
                    </a:ext>
                  </a:extLst>
                </a:gridCol>
                <a:gridCol w="1974524">
                  <a:extLst>
                    <a:ext uri="{9D8B030D-6E8A-4147-A177-3AD203B41FA5}">
                      <a16:colId xmlns:a16="http://schemas.microsoft.com/office/drawing/2014/main" val="285105917"/>
                    </a:ext>
                  </a:extLst>
                </a:gridCol>
              </a:tblGrid>
              <a:tr h="314162">
                <a:tc>
                  <a:txBody>
                    <a:bodyPr/>
                    <a:lstStyle/>
                    <a:p>
                      <a:pPr algn="ctr" fontAlgn="b"/>
                      <a:r>
                        <a:rPr lang="zh-CN" altLang="en-US" sz="2000" u="none" strike="noStrike" dirty="0">
                          <a:effectLst/>
                        </a:rPr>
                        <a:t>词语</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zh-CN" altLang="en-US" sz="2000" u="none" strike="noStrike" dirty="0">
                          <a:effectLst/>
                        </a:rPr>
                        <a:t> 词频</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29890343"/>
                  </a:ext>
                </a:extLst>
              </a:tr>
              <a:tr h="314162">
                <a:tc>
                  <a:txBody>
                    <a:bodyPr/>
                    <a:lstStyle/>
                    <a:p>
                      <a:pPr algn="l" fontAlgn="b"/>
                      <a:r>
                        <a:rPr lang="zh-CN" altLang="en-US" sz="1800" b="0" i="0" u="none" strike="noStrike" dirty="0">
                          <a:solidFill>
                            <a:srgbClr val="000000"/>
                          </a:solidFill>
                          <a:effectLst/>
                          <a:latin typeface="Calibri" panose="020F0502020204030204" pitchFamily="34" charset="0"/>
                        </a:rPr>
                        <a:t>路亿鑫</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2646</a:t>
                      </a:r>
                    </a:p>
                  </a:txBody>
                  <a:tcPr marL="6350" marR="6350" marT="6350" marB="0" anchor="b"/>
                </a:tc>
                <a:extLst>
                  <a:ext uri="{0D108BD9-81ED-4DB2-BD59-A6C34878D82A}">
                    <a16:rowId xmlns:a16="http://schemas.microsoft.com/office/drawing/2014/main" val="3901005502"/>
                  </a:ext>
                </a:extLst>
              </a:tr>
              <a:tr h="314162">
                <a:tc>
                  <a:txBody>
                    <a:bodyPr/>
                    <a:lstStyle/>
                    <a:p>
                      <a:pPr algn="l" fontAlgn="b"/>
                      <a:r>
                        <a:rPr lang="zh-CN" altLang="en-US" sz="1800" b="0" i="0" u="none" strike="noStrike" dirty="0">
                          <a:solidFill>
                            <a:srgbClr val="000000"/>
                          </a:solidFill>
                          <a:effectLst/>
                          <a:latin typeface="Calibri" panose="020F0502020204030204" pitchFamily="34" charset="0"/>
                        </a:rPr>
                        <a:t>李鑫培</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2174</a:t>
                      </a:r>
                    </a:p>
                  </a:txBody>
                  <a:tcPr marL="6350" marR="6350" marT="6350" marB="0" anchor="b"/>
                </a:tc>
                <a:extLst>
                  <a:ext uri="{0D108BD9-81ED-4DB2-BD59-A6C34878D82A}">
                    <a16:rowId xmlns:a16="http://schemas.microsoft.com/office/drawing/2014/main" val="54681146"/>
                  </a:ext>
                </a:extLst>
              </a:tr>
              <a:tr h="314162">
                <a:tc>
                  <a:txBody>
                    <a:bodyPr/>
                    <a:lstStyle/>
                    <a:p>
                      <a:pPr algn="l" fontAlgn="b"/>
                      <a:r>
                        <a:rPr lang="zh-CN" altLang="en-US" sz="1800" b="0" i="0" u="none" strike="noStrike">
                          <a:solidFill>
                            <a:srgbClr val="000000"/>
                          </a:solidFill>
                          <a:effectLst/>
                          <a:latin typeface="Calibri" panose="020F0502020204030204" pitchFamily="34" charset="0"/>
                        </a:rPr>
                        <a:t>叶开鑫</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2144</a:t>
                      </a:r>
                    </a:p>
                  </a:txBody>
                  <a:tcPr marL="6350" marR="6350" marT="6350" marB="0" anchor="b"/>
                </a:tc>
                <a:extLst>
                  <a:ext uri="{0D108BD9-81ED-4DB2-BD59-A6C34878D82A}">
                    <a16:rowId xmlns:a16="http://schemas.microsoft.com/office/drawing/2014/main" val="3967492906"/>
                  </a:ext>
                </a:extLst>
              </a:tr>
              <a:tr h="314162">
                <a:tc>
                  <a:txBody>
                    <a:bodyPr/>
                    <a:lstStyle/>
                    <a:p>
                      <a:pPr algn="l" fontAlgn="b"/>
                      <a:r>
                        <a:rPr lang="zh-CN" altLang="en-US" sz="1800" b="0" i="0" u="none" strike="noStrike">
                          <a:solidFill>
                            <a:srgbClr val="000000"/>
                          </a:solidFill>
                          <a:effectLst/>
                          <a:latin typeface="Calibri" panose="020F0502020204030204" pitchFamily="34" charset="0"/>
                        </a:rPr>
                        <a:t>三鑫</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1136</a:t>
                      </a:r>
                    </a:p>
                  </a:txBody>
                  <a:tcPr marL="6350" marR="6350" marT="6350" marB="0" anchor="b"/>
                </a:tc>
                <a:extLst>
                  <a:ext uri="{0D108BD9-81ED-4DB2-BD59-A6C34878D82A}">
                    <a16:rowId xmlns:a16="http://schemas.microsoft.com/office/drawing/2014/main" val="4166839446"/>
                  </a:ext>
                </a:extLst>
              </a:tr>
              <a:tr h="314162">
                <a:tc>
                  <a:txBody>
                    <a:bodyPr/>
                    <a:lstStyle/>
                    <a:p>
                      <a:pPr algn="l" fontAlgn="b"/>
                      <a:r>
                        <a:rPr lang="zh-CN" altLang="en-US" sz="1800" b="0" i="0" u="none" strike="noStrike" dirty="0">
                          <a:solidFill>
                            <a:srgbClr val="000000"/>
                          </a:solidFill>
                          <a:effectLst/>
                          <a:latin typeface="Calibri" panose="020F0502020204030204" pitchFamily="34" charset="0"/>
                        </a:rPr>
                        <a:t>李鑫甫</a:t>
                      </a:r>
                    </a:p>
                  </a:txBody>
                  <a:tcPr marL="6350" marR="6350" marT="6350" marB="0" anchor="b"/>
                </a:tc>
                <a:tc>
                  <a:txBody>
                    <a:bodyPr/>
                    <a:lstStyle/>
                    <a:p>
                      <a:pPr algn="r" fontAlgn="b"/>
                      <a:r>
                        <a:rPr lang="en-US" sz="1800" b="0" i="0" u="none" strike="noStrike" dirty="0">
                          <a:solidFill>
                            <a:srgbClr val="000000"/>
                          </a:solidFill>
                          <a:effectLst/>
                          <a:latin typeface="Calibri" panose="020F0502020204030204" pitchFamily="34" charset="0"/>
                        </a:rPr>
                        <a:t>1076</a:t>
                      </a:r>
                    </a:p>
                  </a:txBody>
                  <a:tcPr marL="6350" marR="6350" marT="6350" marB="0" anchor="b"/>
                </a:tc>
                <a:extLst>
                  <a:ext uri="{0D108BD9-81ED-4DB2-BD59-A6C34878D82A}">
                    <a16:rowId xmlns:a16="http://schemas.microsoft.com/office/drawing/2014/main" val="3974772915"/>
                  </a:ext>
                </a:extLst>
              </a:tr>
              <a:tr h="314162">
                <a:tc>
                  <a:txBody>
                    <a:bodyPr/>
                    <a:lstStyle/>
                    <a:p>
                      <a:pPr algn="l" fontAlgn="b"/>
                      <a:r>
                        <a:rPr lang="zh-CN" altLang="en-US" sz="1800" b="0" i="0" u="none" strike="noStrike">
                          <a:solidFill>
                            <a:srgbClr val="000000"/>
                          </a:solidFill>
                          <a:effectLst/>
                          <a:latin typeface="Calibri" panose="020F0502020204030204" pitchFamily="34" charset="0"/>
                        </a:rPr>
                        <a:t>鑫记大</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926</a:t>
                      </a:r>
                    </a:p>
                  </a:txBody>
                  <a:tcPr marL="6350" marR="6350" marT="6350" marB="0" anchor="b"/>
                </a:tc>
                <a:extLst>
                  <a:ext uri="{0D108BD9-81ED-4DB2-BD59-A6C34878D82A}">
                    <a16:rowId xmlns:a16="http://schemas.microsoft.com/office/drawing/2014/main" val="3112315848"/>
                  </a:ext>
                </a:extLst>
              </a:tr>
              <a:tr h="314162">
                <a:tc>
                  <a:txBody>
                    <a:bodyPr/>
                    <a:lstStyle/>
                    <a:p>
                      <a:pPr algn="l" fontAlgn="b"/>
                      <a:r>
                        <a:rPr lang="zh-CN" altLang="en-US" sz="1800" b="0" i="0" u="none" strike="noStrike">
                          <a:solidFill>
                            <a:srgbClr val="000000"/>
                          </a:solidFill>
                          <a:effectLst/>
                          <a:latin typeface="Calibri" panose="020F0502020204030204" pitchFamily="34" charset="0"/>
                        </a:rPr>
                        <a:t>鑫培</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826</a:t>
                      </a:r>
                    </a:p>
                  </a:txBody>
                  <a:tcPr marL="6350" marR="6350" marT="6350" marB="0" anchor="b"/>
                </a:tc>
                <a:extLst>
                  <a:ext uri="{0D108BD9-81ED-4DB2-BD59-A6C34878D82A}">
                    <a16:rowId xmlns:a16="http://schemas.microsoft.com/office/drawing/2014/main" val="1447401568"/>
                  </a:ext>
                </a:extLst>
              </a:tr>
              <a:tr h="314162">
                <a:tc>
                  <a:txBody>
                    <a:bodyPr/>
                    <a:lstStyle/>
                    <a:p>
                      <a:pPr algn="l" fontAlgn="b"/>
                      <a:r>
                        <a:rPr lang="zh-CN" altLang="en-US" sz="1800" b="0" i="0" u="none" strike="noStrike">
                          <a:solidFill>
                            <a:srgbClr val="000000"/>
                          </a:solidFill>
                          <a:effectLst/>
                          <a:latin typeface="Calibri" panose="020F0502020204030204" pitchFamily="34" charset="0"/>
                        </a:rPr>
                        <a:t>谭鑫培</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762</a:t>
                      </a:r>
                    </a:p>
                  </a:txBody>
                  <a:tcPr marL="6350" marR="6350" marT="6350" marB="0" anchor="b"/>
                </a:tc>
                <a:extLst>
                  <a:ext uri="{0D108BD9-81ED-4DB2-BD59-A6C34878D82A}">
                    <a16:rowId xmlns:a16="http://schemas.microsoft.com/office/drawing/2014/main" val="321836239"/>
                  </a:ext>
                </a:extLst>
              </a:tr>
              <a:tr h="314162">
                <a:tc>
                  <a:txBody>
                    <a:bodyPr/>
                    <a:lstStyle/>
                    <a:p>
                      <a:pPr algn="l" fontAlgn="b"/>
                      <a:r>
                        <a:rPr lang="zh-CN" altLang="en-US" sz="1800" b="0" i="0" u="none" strike="noStrike">
                          <a:solidFill>
                            <a:srgbClr val="000000"/>
                          </a:solidFill>
                          <a:effectLst/>
                          <a:latin typeface="Calibri" panose="020F0502020204030204" pitchFamily="34" charset="0"/>
                        </a:rPr>
                        <a:t>陈鑫斋</a:t>
                      </a:r>
                    </a:p>
                  </a:txBody>
                  <a:tcPr marL="6350" marR="6350" marT="6350" marB="0" anchor="b"/>
                </a:tc>
                <a:tc>
                  <a:txBody>
                    <a:bodyPr/>
                    <a:lstStyle/>
                    <a:p>
                      <a:pPr algn="r" fontAlgn="b"/>
                      <a:r>
                        <a:rPr lang="en-US" sz="1800" b="0" i="0" u="none" strike="noStrike">
                          <a:solidFill>
                            <a:srgbClr val="000000"/>
                          </a:solidFill>
                          <a:effectLst/>
                          <a:latin typeface="Calibri" panose="020F0502020204030204" pitchFamily="34" charset="0"/>
                        </a:rPr>
                        <a:t>687</a:t>
                      </a:r>
                    </a:p>
                  </a:txBody>
                  <a:tcPr marL="6350" marR="6350" marT="6350" marB="0" anchor="b"/>
                </a:tc>
                <a:extLst>
                  <a:ext uri="{0D108BD9-81ED-4DB2-BD59-A6C34878D82A}">
                    <a16:rowId xmlns:a16="http://schemas.microsoft.com/office/drawing/2014/main" val="321202273"/>
                  </a:ext>
                </a:extLst>
              </a:tr>
              <a:tr h="314162">
                <a:tc>
                  <a:txBody>
                    <a:bodyPr/>
                    <a:lstStyle/>
                    <a:p>
                      <a:pPr algn="l" fontAlgn="b"/>
                      <a:r>
                        <a:rPr lang="zh-CN" altLang="en-US" sz="1800" b="0" i="0" u="none" strike="noStrike">
                          <a:solidFill>
                            <a:srgbClr val="000000"/>
                          </a:solidFill>
                          <a:effectLst/>
                          <a:latin typeface="Calibri" panose="020F0502020204030204" pitchFamily="34" charset="0"/>
                        </a:rPr>
                        <a:t>苗鑫茹</a:t>
                      </a:r>
                    </a:p>
                  </a:txBody>
                  <a:tcPr marL="6350" marR="6350" marT="6350" marB="0" anchor="b"/>
                </a:tc>
                <a:tc>
                  <a:txBody>
                    <a:bodyPr/>
                    <a:lstStyle/>
                    <a:p>
                      <a:pPr algn="r" fontAlgn="b"/>
                      <a:r>
                        <a:rPr lang="en-US" sz="1800" b="0" i="0" u="none" strike="noStrike" dirty="0">
                          <a:solidFill>
                            <a:srgbClr val="000000"/>
                          </a:solidFill>
                          <a:effectLst/>
                          <a:latin typeface="Calibri" panose="020F0502020204030204" pitchFamily="34" charset="0"/>
                        </a:rPr>
                        <a:t>621</a:t>
                      </a:r>
                    </a:p>
                  </a:txBody>
                  <a:tcPr marL="6350" marR="6350" marT="6350" marB="0" anchor="b"/>
                </a:tc>
                <a:extLst>
                  <a:ext uri="{0D108BD9-81ED-4DB2-BD59-A6C34878D82A}">
                    <a16:rowId xmlns:a16="http://schemas.microsoft.com/office/drawing/2014/main" val="1793135726"/>
                  </a:ext>
                </a:extLst>
              </a:tr>
              <a:tr h="314162">
                <a:tc>
                  <a:txBody>
                    <a:bodyPr/>
                    <a:lstStyle/>
                    <a:p>
                      <a:pPr algn="l" fontAlgn="b"/>
                      <a:r>
                        <a:rPr lang="en-US" altLang="zh-CN" sz="2000" b="0" i="0" u="none" strike="noStrike" dirty="0">
                          <a:solidFill>
                            <a:srgbClr val="000000"/>
                          </a:solidFill>
                          <a:effectLst/>
                          <a:latin typeface="Calibri" panose="020F0502020204030204" pitchFamily="34" charset="0"/>
                        </a:rPr>
                        <a:t>…</a:t>
                      </a:r>
                      <a:endParaRPr lang="zh-CN" altLang="en-US" sz="20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2000" u="none" strike="noStrike" dirty="0">
                          <a:effectLst/>
                        </a:rPr>
                        <a:t>…</a:t>
                      </a:r>
                      <a:endParaRPr lang="en-US" sz="20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92032827"/>
                  </a:ext>
                </a:extLst>
              </a:tr>
            </a:tbl>
          </a:graphicData>
        </a:graphic>
      </p:graphicFrame>
    </p:spTree>
    <p:extLst>
      <p:ext uri="{BB962C8B-B14F-4D97-AF65-F5344CB8AC3E}">
        <p14:creationId xmlns:p14="http://schemas.microsoft.com/office/powerpoint/2010/main" val="2912501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A815-BE47-1EF0-EEE3-73D61D9799DD}"/>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5DBE19F4-6655-B73B-B1C1-FA4435FC0F5D}"/>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拆字汉字检索服务</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通过微调</a:t>
            </a:r>
            <a:r>
              <a:rPr lang="en-US" altLang="zh-CN" sz="2400" b="1" dirty="0">
                <a:solidFill>
                  <a:srgbClr val="046D0E"/>
                </a:solidFill>
                <a:latin typeface="微软雅黑" panose="020B0503020204020204" charset="-122"/>
                <a:ea typeface="微软雅黑" panose="020B0503020204020204" charset="-122"/>
              </a:rPr>
              <a:t>qwen-7b</a:t>
            </a:r>
            <a:r>
              <a:rPr lang="zh-CN" altLang="en-US" sz="2400" b="1" dirty="0">
                <a:solidFill>
                  <a:srgbClr val="046D0E"/>
                </a:solidFill>
                <a:latin typeface="微软雅黑" panose="020B0503020204020204" charset="-122"/>
                <a:ea typeface="微软雅黑" panose="020B0503020204020204" charset="-122"/>
              </a:rPr>
              <a:t>模型，构建拆字汉字检索模型</a:t>
            </a:r>
            <a:endParaRPr lang="zh-CN" altLang="en-US" sz="24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154EDE55-44A0-17CE-1C6C-879115F02888}"/>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2154EDD7-42CB-0375-37D6-7419C1AE1A76}"/>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5</a:t>
            </a:r>
            <a:r>
              <a:rPr lang="zh-CN" altLang="en-US" sz="2800" b="1" dirty="0">
                <a:solidFill>
                  <a:srgbClr val="046D0E"/>
                </a:solidFill>
                <a:latin typeface="微软雅黑" panose="020B0503020204020204" charset="-122"/>
                <a:ea typeface="微软雅黑" panose="020B0503020204020204" charset="-122"/>
              </a:rPr>
              <a:t> 生僻字知识库的应用</a:t>
            </a:r>
          </a:p>
        </p:txBody>
      </p:sp>
      <p:sp>
        <p:nvSpPr>
          <p:cNvPr id="6" name="灯片编号占位符 5">
            <a:extLst>
              <a:ext uri="{FF2B5EF4-FFF2-40B4-BE49-F238E27FC236}">
                <a16:creationId xmlns:a16="http://schemas.microsoft.com/office/drawing/2014/main" id="{E3ED9010-F72E-6F02-739A-8B1B4C7530A2}"/>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20</a:t>
            </a:fld>
            <a:endParaRPr lang="zh-CN" altLang="en-US" strike="noStrike" noProof="1"/>
          </a:p>
        </p:txBody>
      </p:sp>
      <p:pic>
        <p:nvPicPr>
          <p:cNvPr id="4" name="图片 3">
            <a:extLst>
              <a:ext uri="{FF2B5EF4-FFF2-40B4-BE49-F238E27FC236}">
                <a16:creationId xmlns:a16="http://schemas.microsoft.com/office/drawing/2014/main" id="{0B48D61C-095A-9512-5BA6-1FCC68847471}"/>
              </a:ext>
            </a:extLst>
          </p:cNvPr>
          <p:cNvPicPr>
            <a:picLocks noChangeAspect="1"/>
          </p:cNvPicPr>
          <p:nvPr/>
        </p:nvPicPr>
        <p:blipFill>
          <a:blip r:embed="rId4"/>
          <a:stretch>
            <a:fillRect/>
          </a:stretch>
        </p:blipFill>
        <p:spPr>
          <a:xfrm>
            <a:off x="4223869" y="2852960"/>
            <a:ext cx="3744260" cy="3202261"/>
          </a:xfrm>
          <a:prstGeom prst="rect">
            <a:avLst/>
          </a:prstGeom>
          <a:ln>
            <a:solidFill>
              <a:schemeClr val="accent3">
                <a:lumMod val="75000"/>
              </a:schemeClr>
            </a:solidFill>
          </a:ln>
        </p:spPr>
      </p:pic>
      <p:sp>
        <p:nvSpPr>
          <p:cNvPr id="2" name="文本框 1">
            <a:extLst>
              <a:ext uri="{FF2B5EF4-FFF2-40B4-BE49-F238E27FC236}">
                <a16:creationId xmlns:a16="http://schemas.microsoft.com/office/drawing/2014/main" id="{1BA54167-F6CE-E5E3-8302-DFDD7AEEFAC7}"/>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拆字检索服务在北京语言大学</a:t>
            </a:r>
            <a:r>
              <a:rPr lang="en-US" altLang="zh-CN" dirty="0"/>
              <a:t>《</a:t>
            </a:r>
            <a:r>
              <a:rPr lang="zh-CN" altLang="en-US" dirty="0"/>
              <a:t>国际中文智慧教学系统</a:t>
            </a:r>
            <a:r>
              <a:rPr lang="en-US" altLang="zh-CN" dirty="0"/>
              <a:t>》</a:t>
            </a:r>
            <a:r>
              <a:rPr lang="zh-CN" altLang="en-US" dirty="0"/>
              <a:t>中应用情况</a:t>
            </a:r>
            <a:endParaRPr lang="en-US" dirty="0"/>
          </a:p>
        </p:txBody>
      </p:sp>
    </p:spTree>
    <p:extLst>
      <p:ext uri="{BB962C8B-B14F-4D97-AF65-F5344CB8AC3E}">
        <p14:creationId xmlns:p14="http://schemas.microsoft.com/office/powerpoint/2010/main" val="2907375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使用搜索日志数据对生僻字进行统计分析</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总结拆字搜索规则</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将搜索字符串转换为汉字部件列表</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构造生僻字知识库</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生僻字知识库应用</a:t>
            </a:r>
            <a:endParaRPr lang="en-US" altLang="zh-CN" sz="2800" b="1" dirty="0">
              <a:solidFill>
                <a:srgbClr val="046D0E"/>
              </a:solidFill>
              <a:latin typeface="微软雅黑" panose="020B0503020204020204" charset="-122"/>
              <a:ea typeface="微软雅黑" panose="020B0503020204020204" charset="-122"/>
            </a:endParaRPr>
          </a:p>
          <a:p>
            <a:pPr marL="857250" lvl="1" indent="-457200"/>
            <a:r>
              <a:rPr lang="zh-CN" altLang="en-US" sz="2400" b="1" dirty="0">
                <a:solidFill>
                  <a:srgbClr val="046D0E"/>
                </a:solidFill>
                <a:latin typeface="微软雅黑" panose="020B0503020204020204" charset="-122"/>
                <a:ea typeface="微软雅黑" panose="020B0503020204020204" charset="-122"/>
              </a:rPr>
              <a:t>统计生僻字构词的领域分布</a:t>
            </a:r>
            <a:endParaRPr lang="en-US" altLang="zh-CN" sz="2400" b="1" dirty="0">
              <a:solidFill>
                <a:srgbClr val="046D0E"/>
              </a:solidFill>
              <a:latin typeface="微软雅黑" panose="020B0503020204020204" charset="-122"/>
              <a:ea typeface="微软雅黑" panose="020B0503020204020204" charset="-122"/>
            </a:endParaRPr>
          </a:p>
          <a:p>
            <a:pPr marL="857250" lvl="1" indent="-457200"/>
            <a:r>
              <a:rPr lang="zh-CN" altLang="en-US" sz="2400" b="1" dirty="0">
                <a:solidFill>
                  <a:srgbClr val="046D0E"/>
                </a:solidFill>
                <a:latin typeface="微软雅黑" panose="020B0503020204020204" charset="-122"/>
                <a:ea typeface="微软雅黑" panose="020B0503020204020204" charset="-122"/>
              </a:rPr>
              <a:t>结合</a:t>
            </a:r>
            <a:r>
              <a:rPr lang="en-US" altLang="zh-CN" sz="2400" b="1" dirty="0">
                <a:solidFill>
                  <a:srgbClr val="046D0E"/>
                </a:solidFill>
                <a:latin typeface="微软雅黑" panose="020B0503020204020204" charset="-122"/>
                <a:ea typeface="微软雅黑" panose="020B0503020204020204" charset="-122"/>
              </a:rPr>
              <a:t>BCC</a:t>
            </a:r>
            <a:r>
              <a:rPr lang="zh-CN" altLang="en-US" sz="2400" b="1" dirty="0">
                <a:solidFill>
                  <a:srgbClr val="046D0E"/>
                </a:solidFill>
                <a:latin typeface="微软雅黑" panose="020B0503020204020204" charset="-122"/>
                <a:ea typeface="微软雅黑" panose="020B0503020204020204" charset="-122"/>
              </a:rPr>
              <a:t>语料库统计生僻字构词的历时分布</a:t>
            </a:r>
            <a:endParaRPr lang="en-US" altLang="zh-CN" sz="2400" b="1" dirty="0">
              <a:solidFill>
                <a:srgbClr val="046D0E"/>
              </a:solidFill>
              <a:latin typeface="微软雅黑" panose="020B0503020204020204" charset="-122"/>
              <a:ea typeface="微软雅黑" panose="020B0503020204020204" charset="-122"/>
            </a:endParaRPr>
          </a:p>
          <a:p>
            <a:pPr marL="857250" lvl="1" indent="-457200"/>
            <a:r>
              <a:rPr lang="zh-CN" altLang="en-US" sz="2400" b="1" dirty="0">
                <a:solidFill>
                  <a:srgbClr val="046D0E"/>
                </a:solidFill>
                <a:latin typeface="微软雅黑" panose="020B0503020204020204" charset="-122"/>
                <a:ea typeface="微软雅黑" panose="020B0503020204020204" charset="-122"/>
              </a:rPr>
              <a:t>结合大模型实现拆字检索服务</a:t>
            </a:r>
          </a:p>
        </p:txBody>
      </p:sp>
      <p:pic>
        <p:nvPicPr>
          <p:cNvPr id="9" name="图片 8" descr="校徽+校名"/>
          <p:cNvPicPr>
            <a:picLocks noChangeAspect="1"/>
          </p:cNvPicPr>
          <p:nvPr/>
        </p:nvPicPr>
        <p:blipFill>
          <a:blip r:embed="rId3"/>
          <a:stretch>
            <a:fillRect/>
          </a:stretch>
        </p:blipFill>
        <p:spPr>
          <a:xfrm>
            <a:off x="263525" y="0"/>
            <a:ext cx="2437130" cy="974725"/>
          </a:xfrm>
          <a:prstGeom prst="rect">
            <a:avLst/>
          </a:prstGeom>
        </p:spPr>
      </p:pic>
      <p:sp>
        <p:nvSpPr>
          <p:cNvPr id="5" name="文本框 4"/>
          <p:cNvSpPr txBox="1"/>
          <p:nvPr/>
        </p:nvSpPr>
        <p:spPr>
          <a:xfrm>
            <a:off x="323850" y="915670"/>
            <a:ext cx="4692015" cy="52197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总结</a:t>
            </a:r>
          </a:p>
        </p:txBody>
      </p:sp>
      <p:sp>
        <p:nvSpPr>
          <p:cNvPr id="2" name="灯片编号占位符 1">
            <a:extLst>
              <a:ext uri="{FF2B5EF4-FFF2-40B4-BE49-F238E27FC236}">
                <a16:creationId xmlns:a16="http://schemas.microsoft.com/office/drawing/2014/main" id="{3E21887B-C102-AEFA-60EA-92831DAA2A9D}"/>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21</a:t>
            </a:fld>
            <a:endParaRPr lang="zh-CN" altLang="en-US" strike="noStrike" noProof="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AA3F5-F753-B796-973F-C2D03997B835}"/>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528B9C4E-A889-E225-BEA6-295D205F0BF9}"/>
              </a:ext>
            </a:extLst>
          </p:cNvPr>
          <p:cNvSpPr>
            <a:spLocks noGrp="1"/>
          </p:cNvSpPr>
          <p:nvPr>
            <p:ph idx="1"/>
          </p:nvPr>
        </p:nvSpPr>
        <p:spPr/>
        <p:txBody>
          <a:bodyPr/>
          <a:lstStyle/>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收集更多的搜索数据，对生僻字进行统计</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完善生僻字发现方法（例如：芈）</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区分部件相同的生僻字（例如：邑、吧）</a:t>
            </a:r>
            <a:endParaRPr lang="en-US" altLang="zh-CN" sz="2800" b="1" dirty="0">
              <a:solidFill>
                <a:srgbClr val="046D0E"/>
              </a:solidFill>
              <a:latin typeface="微软雅黑" panose="020B0503020204020204" charset="-122"/>
              <a:ea typeface="微软雅黑" panose="020B0503020204020204" charset="-122"/>
            </a:endParaRPr>
          </a:p>
          <a:p>
            <a:pPr marL="457200" indent="-457200">
              <a:buFont typeface="+mj-lt"/>
              <a:buAutoNum type="arabicPeriod"/>
            </a:pPr>
            <a:r>
              <a:rPr lang="zh-CN" altLang="en-US" sz="2800" b="1" dirty="0">
                <a:solidFill>
                  <a:srgbClr val="046D0E"/>
                </a:solidFill>
                <a:latin typeface="微软雅黑" panose="020B0503020204020204" charset="-122"/>
                <a:ea typeface="微软雅黑" panose="020B0503020204020204" charset="-122"/>
              </a:rPr>
              <a:t>进一步挖掘生僻字知识库的应用场景</a:t>
            </a:r>
          </a:p>
        </p:txBody>
      </p:sp>
      <p:pic>
        <p:nvPicPr>
          <p:cNvPr id="9" name="图片 8" descr="校徽+校名">
            <a:extLst>
              <a:ext uri="{FF2B5EF4-FFF2-40B4-BE49-F238E27FC236}">
                <a16:creationId xmlns:a16="http://schemas.microsoft.com/office/drawing/2014/main" id="{4FA8CBF2-3AA8-CF18-7030-001B12A9FB8F}"/>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70CF35AC-E84D-0782-6941-0AD6BA6F9FEF}"/>
              </a:ext>
            </a:extLst>
          </p:cNvPr>
          <p:cNvSpPr txBox="1"/>
          <p:nvPr/>
        </p:nvSpPr>
        <p:spPr>
          <a:xfrm>
            <a:off x="323850" y="915670"/>
            <a:ext cx="4692015" cy="52197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展望</a:t>
            </a:r>
          </a:p>
        </p:txBody>
      </p:sp>
      <p:sp>
        <p:nvSpPr>
          <p:cNvPr id="2" name="灯片编号占位符 1">
            <a:extLst>
              <a:ext uri="{FF2B5EF4-FFF2-40B4-BE49-F238E27FC236}">
                <a16:creationId xmlns:a16="http://schemas.microsoft.com/office/drawing/2014/main" id="{78B3A9BB-1AEA-64A1-388D-D06A9D40712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22</a:t>
            </a:fld>
            <a:endParaRPr lang="zh-CN" altLang="en-US" strike="noStrike" noProof="1"/>
          </a:p>
        </p:txBody>
      </p:sp>
    </p:spTree>
    <p:extLst>
      <p:ext uri="{BB962C8B-B14F-4D97-AF65-F5344CB8AC3E}">
        <p14:creationId xmlns:p14="http://schemas.microsoft.com/office/powerpoint/2010/main" val="2441298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矩形 2"/>
          <p:cNvSpPr/>
          <p:nvPr/>
        </p:nvSpPr>
        <p:spPr>
          <a:xfrm>
            <a:off x="822960" y="2958253"/>
            <a:ext cx="8692727" cy="2041525"/>
          </a:xfrm>
          <a:prstGeom prst="rect">
            <a:avLst/>
          </a:prstGeom>
          <a:noFill/>
          <a:ln w="9525">
            <a:noFill/>
          </a:ln>
        </p:spPr>
        <p:txBody>
          <a:bodyPr wrap="square" anchor="t">
            <a:spAutoFit/>
          </a:bodyPr>
          <a:lstStyle/>
          <a:p>
            <a:pPr algn="l"/>
            <a:r>
              <a:rPr lang="zh-CN" altLang="en-US" sz="5335" dirty="0">
                <a:solidFill>
                  <a:srgbClr val="046D0E"/>
                </a:solidFill>
                <a:latin typeface="Adobe Gothic Std B" panose="020B0800000000000000" charset="-128"/>
                <a:ea typeface="Adobe Gothic Std B" panose="020B0800000000000000" charset="-128"/>
              </a:rPr>
              <a:t>谢谢！</a:t>
            </a:r>
          </a:p>
          <a:p>
            <a:pPr algn="l"/>
            <a:endParaRPr lang="zh-CN" altLang="en-US" sz="5335" dirty="0">
              <a:solidFill>
                <a:srgbClr val="046D0E"/>
              </a:solidFill>
              <a:latin typeface="Adobe Gothic Std B" panose="020B0800000000000000" charset="-128"/>
              <a:ea typeface="Adobe Gothic Std B" panose="020B0800000000000000" charset="-128"/>
            </a:endParaRPr>
          </a:p>
          <a:p>
            <a:pPr algn="l"/>
            <a:r>
              <a:rPr lang="en-US" altLang="zh-CN" sz="2000" dirty="0">
                <a:solidFill>
                  <a:srgbClr val="046D0E"/>
                </a:solidFill>
                <a:latin typeface="Adobe Gothic Std B" panose="020B0800000000000000" charset="-128"/>
                <a:ea typeface="Adobe Gothic Std B" panose="020B0800000000000000" charset="-128"/>
              </a:rPr>
              <a:t>Email</a:t>
            </a:r>
            <a:r>
              <a:rPr lang="zh-CN" altLang="en-US" sz="2000" dirty="0">
                <a:solidFill>
                  <a:srgbClr val="046D0E"/>
                </a:solidFill>
                <a:latin typeface="Adobe Gothic Std B" panose="020B0800000000000000" charset="-128"/>
              </a:rPr>
              <a:t>：</a:t>
            </a:r>
            <a:r>
              <a:rPr lang="en-US" altLang="zh-CN" sz="2000" dirty="0">
                <a:solidFill>
                  <a:srgbClr val="046D0E"/>
                </a:solidFill>
                <a:latin typeface="Adobe Gothic Std B" panose="020B0800000000000000" charset="-128"/>
              </a:rPr>
              <a:t>liutingchao@hotmail.com</a:t>
            </a:r>
          </a:p>
        </p:txBody>
      </p:sp>
      <p:pic>
        <p:nvPicPr>
          <p:cNvPr id="9" name="图片 8" descr="校徽+校名"/>
          <p:cNvPicPr>
            <a:picLocks noChangeAspect="1"/>
          </p:cNvPicPr>
          <p:nvPr/>
        </p:nvPicPr>
        <p:blipFill>
          <a:blip r:embed="rId3"/>
          <a:stretch>
            <a:fillRect/>
          </a:stretch>
        </p:blipFill>
        <p:spPr>
          <a:xfrm>
            <a:off x="263525" y="0"/>
            <a:ext cx="2437130" cy="974725"/>
          </a:xfrm>
          <a:prstGeom prst="rect">
            <a:avLst/>
          </a:prstGeom>
        </p:spPr>
      </p:pic>
      <p:sp>
        <p:nvSpPr>
          <p:cNvPr id="2" name="灯片编号占位符 1">
            <a:extLst>
              <a:ext uri="{FF2B5EF4-FFF2-40B4-BE49-F238E27FC236}">
                <a16:creationId xmlns:a16="http://schemas.microsoft.com/office/drawing/2014/main" id="{13786FE5-7546-A545-A177-793D18667BFF}"/>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23</a:t>
            </a:fld>
            <a:endParaRPr lang="zh-CN" altLang="en-US" strike="noStrike" noProof="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C72C2-809D-1B75-4EBE-B0C2162BA9B8}"/>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6CC8E12B-33A0-7991-C18D-F3F6E3A298DC}"/>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生僻字研究困境</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多种环境因素相关（人名、地名、方言、网络用语）</a:t>
            </a:r>
            <a:endParaRPr lang="en-US" altLang="zh-CN" sz="24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缺少有效的统计方法</a:t>
            </a:r>
            <a:endParaRPr lang="en-US" altLang="zh-CN" sz="2400" b="1" dirty="0">
              <a:solidFill>
                <a:srgbClr val="046D0E"/>
              </a:solidFill>
              <a:latin typeface="微软雅黑" panose="020B0503020204020204" charset="-122"/>
              <a:ea typeface="微软雅黑" panose="020B0503020204020204" charset="-122"/>
            </a:endParaRPr>
          </a:p>
          <a:p>
            <a:pPr marL="457200" lvl="1" indent="0">
              <a:buNone/>
            </a:pPr>
            <a:endParaRPr lang="zh-CN" altLang="en-US" sz="2000" dirty="0">
              <a:solidFill>
                <a:schemeClr val="tx1"/>
              </a:solidFill>
            </a:endParaRPr>
          </a:p>
        </p:txBody>
      </p:sp>
      <p:pic>
        <p:nvPicPr>
          <p:cNvPr id="9" name="图片 8" descr="校徽+校名">
            <a:extLst>
              <a:ext uri="{FF2B5EF4-FFF2-40B4-BE49-F238E27FC236}">
                <a16:creationId xmlns:a16="http://schemas.microsoft.com/office/drawing/2014/main" id="{6CEB5614-DEE5-1B56-9CD4-422EC230469D}"/>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026C8FCD-9200-CB88-3B54-D80FAE137525}"/>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1</a:t>
            </a:r>
            <a:r>
              <a:rPr lang="zh-CN" altLang="en-US" sz="2800" b="1" dirty="0">
                <a:solidFill>
                  <a:srgbClr val="046D0E"/>
                </a:solidFill>
                <a:latin typeface="微软雅黑" panose="020B0503020204020204" charset="-122"/>
                <a:ea typeface="微软雅黑" panose="020B0503020204020204" charset="-122"/>
              </a:rPr>
              <a:t> 生僻字现象</a:t>
            </a:r>
          </a:p>
        </p:txBody>
      </p:sp>
      <p:sp>
        <p:nvSpPr>
          <p:cNvPr id="6" name="灯片编号占位符 5">
            <a:extLst>
              <a:ext uri="{FF2B5EF4-FFF2-40B4-BE49-F238E27FC236}">
                <a16:creationId xmlns:a16="http://schemas.microsoft.com/office/drawing/2014/main" id="{635A3DD3-109B-A6F9-284A-E127D3E67AEA}"/>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2</a:t>
            </a:fld>
            <a:endParaRPr lang="zh-CN" altLang="en-US" strike="noStrike" noProof="1"/>
          </a:p>
        </p:txBody>
      </p:sp>
      <p:graphicFrame>
        <p:nvGraphicFramePr>
          <p:cNvPr id="2" name="图示 1">
            <a:extLst>
              <a:ext uri="{FF2B5EF4-FFF2-40B4-BE49-F238E27FC236}">
                <a16:creationId xmlns:a16="http://schemas.microsoft.com/office/drawing/2014/main" id="{8E07BEB3-2DC6-39A8-0D9C-90407C4EEAAA}"/>
              </a:ext>
            </a:extLst>
          </p:cNvPr>
          <p:cNvGraphicFramePr/>
          <p:nvPr>
            <p:extLst>
              <p:ext uri="{D42A27DB-BD31-4B8C-83A1-F6EECF244321}">
                <p14:modId xmlns:p14="http://schemas.microsoft.com/office/powerpoint/2010/main" val="724421323"/>
              </p:ext>
            </p:extLst>
          </p:nvPr>
        </p:nvGraphicFramePr>
        <p:xfrm>
          <a:off x="3379952" y="3105993"/>
          <a:ext cx="5432095" cy="2853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文本框 6">
            <a:extLst>
              <a:ext uri="{FF2B5EF4-FFF2-40B4-BE49-F238E27FC236}">
                <a16:creationId xmlns:a16="http://schemas.microsoft.com/office/drawing/2014/main" id="{732C6199-70BF-8DF4-61DC-46535855D5B6}"/>
              </a:ext>
            </a:extLst>
          </p:cNvPr>
          <p:cNvSpPr txBox="1"/>
          <p:nvPr/>
        </p:nvSpPr>
        <p:spPr>
          <a:xfrm>
            <a:off x="609600" y="6287473"/>
            <a:ext cx="10972800" cy="369332"/>
          </a:xfrm>
          <a:prstGeom prst="rect">
            <a:avLst/>
          </a:prstGeom>
          <a:noFill/>
        </p:spPr>
        <p:txBody>
          <a:bodyPr wrap="square" rtlCol="0">
            <a:spAutoFit/>
          </a:bodyPr>
          <a:lstStyle/>
          <a:p>
            <a:pPr algn="ctr"/>
            <a:r>
              <a:rPr lang="zh-CN" altLang="en-US" dirty="0"/>
              <a:t>产生生僻字的主要因素</a:t>
            </a:r>
            <a:endParaRPr lang="en-US" dirty="0"/>
          </a:p>
        </p:txBody>
      </p:sp>
    </p:spTree>
    <p:extLst>
      <p:ext uri="{BB962C8B-B14F-4D97-AF65-F5344CB8AC3E}">
        <p14:creationId xmlns:p14="http://schemas.microsoft.com/office/powerpoint/2010/main" val="4072186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77D03-CDEA-288F-48DC-7813838840ED}"/>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03269E7-710B-7F36-8751-916A6E0BC997}"/>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当遇到生僻字，用户一般使用搜索引擎查询</a:t>
            </a:r>
            <a:endParaRPr lang="en-US" altLang="zh-CN" sz="2800" b="1" dirty="0">
              <a:solidFill>
                <a:srgbClr val="046D0E"/>
              </a:solidFill>
              <a:latin typeface="微软雅黑" panose="020B0503020204020204" charset="-122"/>
              <a:ea typeface="微软雅黑" panose="020B0503020204020204" charset="-122"/>
            </a:endParaRPr>
          </a:p>
          <a:p>
            <a:r>
              <a:rPr lang="zh-CN" altLang="en-US" sz="2800" b="1" dirty="0">
                <a:solidFill>
                  <a:srgbClr val="046D0E"/>
                </a:solidFill>
                <a:latin typeface="微软雅黑" panose="020B0503020204020204" charset="-122"/>
                <a:ea typeface="微软雅黑" panose="020B0503020204020204" charset="-122"/>
              </a:rPr>
              <a:t>搜索日志可以反映出一个字的整体认知情况</a:t>
            </a:r>
            <a:endParaRPr lang="zh-CN" altLang="en-US" sz="28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FBD88ED2-EAE7-B4DD-DEDB-12A4FA096330}"/>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12425773-7F48-765F-4C4E-D8DDF626CEEA}"/>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2</a:t>
            </a:r>
            <a:r>
              <a:rPr lang="zh-CN" altLang="en-US" sz="2800" b="1" dirty="0">
                <a:solidFill>
                  <a:srgbClr val="046D0E"/>
                </a:solidFill>
                <a:latin typeface="微软雅黑" panose="020B0503020204020204" charset="-122"/>
                <a:ea typeface="微软雅黑" panose="020B0503020204020204" charset="-122"/>
              </a:rPr>
              <a:t> 搜索引擎与生僻字</a:t>
            </a:r>
          </a:p>
        </p:txBody>
      </p:sp>
      <p:sp>
        <p:nvSpPr>
          <p:cNvPr id="6" name="灯片编号占位符 5">
            <a:extLst>
              <a:ext uri="{FF2B5EF4-FFF2-40B4-BE49-F238E27FC236}">
                <a16:creationId xmlns:a16="http://schemas.microsoft.com/office/drawing/2014/main" id="{3044C656-F803-05A5-8F96-DDB9A7239BDA}"/>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3</a:t>
            </a:fld>
            <a:endParaRPr lang="zh-CN" altLang="en-US" strike="noStrike" noProof="1"/>
          </a:p>
        </p:txBody>
      </p:sp>
      <p:pic>
        <p:nvPicPr>
          <p:cNvPr id="4" name="图片 3">
            <a:extLst>
              <a:ext uri="{FF2B5EF4-FFF2-40B4-BE49-F238E27FC236}">
                <a16:creationId xmlns:a16="http://schemas.microsoft.com/office/drawing/2014/main" id="{5FB9F14B-1045-C93D-6630-ABBBB590D859}"/>
              </a:ext>
            </a:extLst>
          </p:cNvPr>
          <p:cNvPicPr>
            <a:picLocks noChangeAspect="1"/>
          </p:cNvPicPr>
          <p:nvPr/>
        </p:nvPicPr>
        <p:blipFill>
          <a:blip r:embed="rId4"/>
          <a:stretch>
            <a:fillRect/>
          </a:stretch>
        </p:blipFill>
        <p:spPr>
          <a:xfrm>
            <a:off x="2891777" y="2782949"/>
            <a:ext cx="6408445" cy="3412091"/>
          </a:xfrm>
          <a:prstGeom prst="rect">
            <a:avLst/>
          </a:prstGeom>
        </p:spPr>
      </p:pic>
      <p:sp>
        <p:nvSpPr>
          <p:cNvPr id="7" name="文本框 6">
            <a:extLst>
              <a:ext uri="{FF2B5EF4-FFF2-40B4-BE49-F238E27FC236}">
                <a16:creationId xmlns:a16="http://schemas.microsoft.com/office/drawing/2014/main" id="{6919D75C-88A5-2A73-DCE0-9A9F16B31F63}"/>
              </a:ext>
            </a:extLst>
          </p:cNvPr>
          <p:cNvSpPr txBox="1"/>
          <p:nvPr/>
        </p:nvSpPr>
        <p:spPr>
          <a:xfrm>
            <a:off x="609600" y="6287473"/>
            <a:ext cx="10972800" cy="369332"/>
          </a:xfrm>
          <a:prstGeom prst="rect">
            <a:avLst/>
          </a:prstGeom>
          <a:noFill/>
        </p:spPr>
        <p:txBody>
          <a:bodyPr wrap="square" rtlCol="0">
            <a:spAutoFit/>
          </a:bodyPr>
          <a:lstStyle/>
          <a:p>
            <a:pPr algn="ctr"/>
            <a:r>
              <a:rPr lang="zh-CN" altLang="en-US" dirty="0"/>
              <a:t>使用搜索引擎搜索生僻字截图</a:t>
            </a:r>
            <a:endParaRPr lang="en-US" dirty="0"/>
          </a:p>
        </p:txBody>
      </p:sp>
    </p:spTree>
    <p:extLst>
      <p:ext uri="{BB962C8B-B14F-4D97-AF65-F5344CB8AC3E}">
        <p14:creationId xmlns:p14="http://schemas.microsoft.com/office/powerpoint/2010/main" val="793534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77D03-CDEA-288F-48DC-7813838840ED}"/>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C03269E7-710B-7F36-8751-916A6E0BC997}"/>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使用</a:t>
            </a:r>
            <a:r>
              <a:rPr lang="en-US" altLang="zh-CN" sz="2800" b="1" dirty="0">
                <a:solidFill>
                  <a:srgbClr val="046D0E"/>
                </a:solidFill>
                <a:latin typeface="微软雅黑" panose="020B0503020204020204" charset="-122"/>
                <a:ea typeface="微软雅黑" panose="020B0503020204020204" charset="-122"/>
              </a:rPr>
              <a:t>2015</a:t>
            </a:r>
            <a:r>
              <a:rPr lang="zh-CN" altLang="en-US" sz="2800" b="1" dirty="0">
                <a:solidFill>
                  <a:srgbClr val="046D0E"/>
                </a:solidFill>
                <a:latin typeface="微软雅黑" panose="020B0503020204020204" charset="-122"/>
                <a:ea typeface="微软雅黑" panose="020B0503020204020204" charset="-122"/>
              </a:rPr>
              <a:t>年</a:t>
            </a:r>
            <a:r>
              <a:rPr lang="en-US" altLang="zh-CN" sz="2800" b="1" dirty="0">
                <a:solidFill>
                  <a:srgbClr val="046D0E"/>
                </a:solidFill>
                <a:latin typeface="微软雅黑" panose="020B0503020204020204" charset="-122"/>
                <a:ea typeface="微软雅黑" panose="020B0503020204020204" charset="-122"/>
              </a:rPr>
              <a:t>7</a:t>
            </a:r>
            <a:r>
              <a:rPr lang="zh-CN" altLang="en-US" sz="2800" b="1" dirty="0">
                <a:solidFill>
                  <a:srgbClr val="046D0E"/>
                </a:solidFill>
                <a:latin typeface="微软雅黑" panose="020B0503020204020204" charset="-122"/>
                <a:ea typeface="微软雅黑" panose="020B0503020204020204" charset="-122"/>
              </a:rPr>
              <a:t>月</a:t>
            </a:r>
            <a:r>
              <a:rPr lang="en-US" altLang="zh-CN" sz="2800" b="1" dirty="0">
                <a:solidFill>
                  <a:srgbClr val="046D0E"/>
                </a:solidFill>
                <a:latin typeface="微软雅黑" panose="020B0503020204020204" charset="-122"/>
                <a:ea typeface="微软雅黑" panose="020B0503020204020204" charset="-122"/>
              </a:rPr>
              <a:t>-2016</a:t>
            </a:r>
            <a:r>
              <a:rPr lang="zh-CN" altLang="en-US" sz="2800" b="1" dirty="0">
                <a:solidFill>
                  <a:srgbClr val="046D0E"/>
                </a:solidFill>
                <a:latin typeface="微软雅黑" panose="020B0503020204020204" charset="-122"/>
                <a:ea typeface="微软雅黑" panose="020B0503020204020204" charset="-122"/>
              </a:rPr>
              <a:t>年</a:t>
            </a:r>
            <a:r>
              <a:rPr lang="en-US" altLang="zh-CN" sz="2800" b="1" dirty="0">
                <a:solidFill>
                  <a:srgbClr val="046D0E"/>
                </a:solidFill>
                <a:latin typeface="微软雅黑" panose="020B0503020204020204" charset="-122"/>
                <a:ea typeface="微软雅黑" panose="020B0503020204020204" charset="-122"/>
              </a:rPr>
              <a:t>10</a:t>
            </a:r>
            <a:r>
              <a:rPr lang="zh-CN" altLang="en-US" sz="2800" b="1" dirty="0">
                <a:solidFill>
                  <a:srgbClr val="046D0E"/>
                </a:solidFill>
                <a:latin typeface="微软雅黑" panose="020B0503020204020204" charset="-122"/>
                <a:ea typeface="微软雅黑" panose="020B0503020204020204" charset="-122"/>
              </a:rPr>
              <a:t>月的搜索日志数据</a:t>
            </a:r>
            <a:endParaRPr lang="en-US" altLang="zh-CN" sz="2800" b="1" dirty="0">
              <a:solidFill>
                <a:srgbClr val="046D0E"/>
              </a:solidFill>
              <a:latin typeface="微软雅黑" panose="020B0503020204020204" charset="-122"/>
              <a:ea typeface="微软雅黑" panose="020B0503020204020204" charset="-122"/>
            </a:endParaRPr>
          </a:p>
          <a:p>
            <a:r>
              <a:rPr lang="zh-CN" altLang="en-US" sz="2800" b="1" dirty="0">
                <a:solidFill>
                  <a:srgbClr val="046D0E"/>
                </a:solidFill>
                <a:latin typeface="微软雅黑" panose="020B0503020204020204" charset="-122"/>
                <a:ea typeface="微软雅黑" panose="020B0503020204020204" charset="-122"/>
              </a:rPr>
              <a:t>统计包含后缀的搜索字符串：“字读什么”“字念什么”“是什么字”“念什么字”“念什么”“读什么”</a:t>
            </a: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FBD88ED2-EAE7-B4DD-DEDB-12A4FA096330}"/>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12425773-7F48-765F-4C4E-D8DDF626CEEA}"/>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2</a:t>
            </a:r>
            <a:r>
              <a:rPr lang="zh-CN" altLang="en-US" sz="2800" b="1" dirty="0">
                <a:solidFill>
                  <a:srgbClr val="046D0E"/>
                </a:solidFill>
                <a:latin typeface="微软雅黑" panose="020B0503020204020204" charset="-122"/>
                <a:ea typeface="微软雅黑" panose="020B0503020204020204" charset="-122"/>
              </a:rPr>
              <a:t> 搜索引擎与生僻字</a:t>
            </a:r>
          </a:p>
        </p:txBody>
      </p:sp>
      <p:sp>
        <p:nvSpPr>
          <p:cNvPr id="6" name="灯片编号占位符 5">
            <a:extLst>
              <a:ext uri="{FF2B5EF4-FFF2-40B4-BE49-F238E27FC236}">
                <a16:creationId xmlns:a16="http://schemas.microsoft.com/office/drawing/2014/main" id="{3044C656-F803-05A5-8F96-DDB9A7239BDA}"/>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4</a:t>
            </a:fld>
            <a:endParaRPr lang="zh-CN" altLang="en-US" strike="noStrike" noProof="1"/>
          </a:p>
        </p:txBody>
      </p:sp>
      <p:graphicFrame>
        <p:nvGraphicFramePr>
          <p:cNvPr id="10" name="表格 9">
            <a:extLst>
              <a:ext uri="{FF2B5EF4-FFF2-40B4-BE49-F238E27FC236}">
                <a16:creationId xmlns:a16="http://schemas.microsoft.com/office/drawing/2014/main" id="{88917940-E2A4-3151-E13D-4679A40AA673}"/>
              </a:ext>
            </a:extLst>
          </p:cNvPr>
          <p:cNvGraphicFramePr>
            <a:graphicFrameLocks noGrp="1"/>
          </p:cNvGraphicFramePr>
          <p:nvPr>
            <p:extLst>
              <p:ext uri="{D42A27DB-BD31-4B8C-83A1-F6EECF244321}">
                <p14:modId xmlns:p14="http://schemas.microsoft.com/office/powerpoint/2010/main" val="2724300701"/>
              </p:ext>
            </p:extLst>
          </p:nvPr>
        </p:nvGraphicFramePr>
        <p:xfrm>
          <a:off x="1919710" y="3117553"/>
          <a:ext cx="8128000" cy="3169920"/>
        </p:xfrm>
        <a:graphic>
          <a:graphicData uri="http://schemas.openxmlformats.org/drawingml/2006/table">
            <a:tbl>
              <a:tblPr firstRow="1" bandRow="1">
                <a:tableStyleId>{F5AB1C69-6EDB-4FF4-983F-18BD219EF322}</a:tableStyleId>
              </a:tblPr>
              <a:tblGrid>
                <a:gridCol w="4064000">
                  <a:extLst>
                    <a:ext uri="{9D8B030D-6E8A-4147-A177-3AD203B41FA5}">
                      <a16:colId xmlns:a16="http://schemas.microsoft.com/office/drawing/2014/main" val="3982255041"/>
                    </a:ext>
                  </a:extLst>
                </a:gridCol>
                <a:gridCol w="4064000">
                  <a:extLst>
                    <a:ext uri="{9D8B030D-6E8A-4147-A177-3AD203B41FA5}">
                      <a16:colId xmlns:a16="http://schemas.microsoft.com/office/drawing/2014/main" val="3062623487"/>
                    </a:ext>
                  </a:extLst>
                </a:gridCol>
              </a:tblGrid>
              <a:tr h="370840">
                <a:tc>
                  <a:txBody>
                    <a:bodyPr/>
                    <a:lstStyle/>
                    <a:p>
                      <a:r>
                        <a:rPr lang="zh-CN" altLang="en-US" sz="2000" dirty="0"/>
                        <a:t>搜索字符串</a:t>
                      </a:r>
                      <a:endParaRPr lang="en-US" sz="2000" dirty="0"/>
                    </a:p>
                  </a:txBody>
                  <a:tcPr/>
                </a:tc>
                <a:tc>
                  <a:txBody>
                    <a:bodyPr/>
                    <a:lstStyle/>
                    <a:p>
                      <a:r>
                        <a:rPr lang="zh-CN" altLang="en-US" sz="2000" dirty="0"/>
                        <a:t>搜索次数</a:t>
                      </a:r>
                      <a:endParaRPr lang="en-US" sz="2000" dirty="0"/>
                    </a:p>
                  </a:txBody>
                  <a:tcPr/>
                </a:tc>
                <a:extLst>
                  <a:ext uri="{0D108BD9-81ED-4DB2-BD59-A6C34878D82A}">
                    <a16:rowId xmlns:a16="http://schemas.microsoft.com/office/drawing/2014/main" val="1531476595"/>
                  </a:ext>
                </a:extLst>
              </a:tr>
              <a:tr h="370840">
                <a:tc>
                  <a:txBody>
                    <a:bodyPr/>
                    <a:lstStyle/>
                    <a:p>
                      <a:r>
                        <a:rPr lang="zh-CN" altLang="en-US" sz="2000" dirty="0"/>
                        <a:t>爱奇艺</a:t>
                      </a:r>
                      <a:endParaRPr lang="en-US" sz="2000" dirty="0"/>
                    </a:p>
                  </a:txBody>
                  <a:tcPr/>
                </a:tc>
                <a:tc>
                  <a:txBody>
                    <a:bodyPr/>
                    <a:lstStyle/>
                    <a:p>
                      <a:r>
                        <a:rPr lang="en-US" sz="2000" dirty="0"/>
                        <a:t>327951</a:t>
                      </a:r>
                    </a:p>
                  </a:txBody>
                  <a:tcPr/>
                </a:tc>
                <a:extLst>
                  <a:ext uri="{0D108BD9-81ED-4DB2-BD59-A6C34878D82A}">
                    <a16:rowId xmlns:a16="http://schemas.microsoft.com/office/drawing/2014/main" val="2524906641"/>
                  </a:ext>
                </a:extLst>
              </a:tr>
              <a:tr h="370840">
                <a:tc>
                  <a:txBody>
                    <a:bodyPr/>
                    <a:lstStyle/>
                    <a:p>
                      <a:r>
                        <a:rPr lang="zh-CN" altLang="en-US" sz="2000" dirty="0"/>
                        <a:t>盗墓笔记</a:t>
                      </a:r>
                      <a:endParaRPr lang="en-US" sz="2000" dirty="0"/>
                    </a:p>
                  </a:txBody>
                  <a:tcPr/>
                </a:tc>
                <a:tc>
                  <a:txBody>
                    <a:bodyPr/>
                    <a:lstStyle/>
                    <a:p>
                      <a:r>
                        <a:rPr lang="en-US" sz="2000" dirty="0"/>
                        <a:t>285674</a:t>
                      </a:r>
                    </a:p>
                  </a:txBody>
                  <a:tcPr/>
                </a:tc>
                <a:extLst>
                  <a:ext uri="{0D108BD9-81ED-4DB2-BD59-A6C34878D82A}">
                    <a16:rowId xmlns:a16="http://schemas.microsoft.com/office/drawing/2014/main" val="1437212184"/>
                  </a:ext>
                </a:extLst>
              </a:tr>
              <a:tr h="370840">
                <a:tc>
                  <a:txBody>
                    <a:bodyPr/>
                    <a:lstStyle/>
                    <a:p>
                      <a:r>
                        <a:rPr lang="zh-CN" altLang="en-US" sz="2000" dirty="0"/>
                        <a:t>花千骨</a:t>
                      </a:r>
                      <a:endParaRPr lang="en-US" altLang="zh-CN" sz="2000" dirty="0"/>
                    </a:p>
                  </a:txBody>
                  <a:tcPr/>
                </a:tc>
                <a:tc>
                  <a:txBody>
                    <a:bodyPr/>
                    <a:lstStyle/>
                    <a:p>
                      <a:r>
                        <a:rPr lang="en-US" sz="2000" dirty="0"/>
                        <a:t>233485</a:t>
                      </a:r>
                    </a:p>
                  </a:txBody>
                  <a:tcPr/>
                </a:tc>
                <a:extLst>
                  <a:ext uri="{0D108BD9-81ED-4DB2-BD59-A6C34878D82A}">
                    <a16:rowId xmlns:a16="http://schemas.microsoft.com/office/drawing/2014/main" val="2509118173"/>
                  </a:ext>
                </a:extLst>
              </a:tr>
              <a:tr h="370840">
                <a:tc>
                  <a:txBody>
                    <a:bodyPr/>
                    <a:lstStyle/>
                    <a:p>
                      <a:r>
                        <a:rPr lang="zh-CN" altLang="en-US" sz="2000" dirty="0"/>
                        <a:t>奔跑吧兄弟第二季</a:t>
                      </a:r>
                      <a:endParaRPr lang="en-US" sz="2000" dirty="0"/>
                    </a:p>
                  </a:txBody>
                  <a:tcPr/>
                </a:tc>
                <a:tc>
                  <a:txBody>
                    <a:bodyPr/>
                    <a:lstStyle/>
                    <a:p>
                      <a:r>
                        <a:rPr lang="en-US" sz="2000" dirty="0"/>
                        <a:t>194550</a:t>
                      </a:r>
                    </a:p>
                  </a:txBody>
                  <a:tcPr/>
                </a:tc>
                <a:extLst>
                  <a:ext uri="{0D108BD9-81ED-4DB2-BD59-A6C34878D82A}">
                    <a16:rowId xmlns:a16="http://schemas.microsoft.com/office/drawing/2014/main" val="71785205"/>
                  </a:ext>
                </a:extLst>
              </a:tr>
              <a:tr h="370840">
                <a:tc>
                  <a:txBody>
                    <a:bodyPr/>
                    <a:lstStyle/>
                    <a:p>
                      <a:r>
                        <a:rPr lang="en-US" sz="2000" dirty="0"/>
                        <a:t>…</a:t>
                      </a:r>
                    </a:p>
                  </a:txBody>
                  <a:tcPr/>
                </a:tc>
                <a:tc>
                  <a:txBody>
                    <a:bodyPr/>
                    <a:lstStyle/>
                    <a:p>
                      <a:r>
                        <a:rPr lang="en-US" sz="2000" dirty="0"/>
                        <a:t>…</a:t>
                      </a:r>
                    </a:p>
                  </a:txBody>
                  <a:tcPr/>
                </a:tc>
                <a:extLst>
                  <a:ext uri="{0D108BD9-81ED-4DB2-BD59-A6C34878D82A}">
                    <a16:rowId xmlns:a16="http://schemas.microsoft.com/office/drawing/2014/main" val="1623364506"/>
                  </a:ext>
                </a:extLst>
              </a:tr>
              <a:tr h="370840">
                <a:tc>
                  <a:txBody>
                    <a:bodyPr/>
                    <a:lstStyle/>
                    <a:p>
                      <a:r>
                        <a:rPr lang="zh-CN" altLang="en-US" sz="2000" dirty="0"/>
                        <a:t>胥怎么读</a:t>
                      </a:r>
                      <a:endParaRPr lang="en-US" sz="2000" dirty="0"/>
                    </a:p>
                  </a:txBody>
                  <a:tcPr/>
                </a:tc>
                <a:tc>
                  <a:txBody>
                    <a:bodyPr/>
                    <a:lstStyle/>
                    <a:p>
                      <a:r>
                        <a:rPr lang="en-US" sz="2000" dirty="0"/>
                        <a:t>123</a:t>
                      </a:r>
                    </a:p>
                  </a:txBody>
                  <a:tcPr/>
                </a:tc>
                <a:extLst>
                  <a:ext uri="{0D108BD9-81ED-4DB2-BD59-A6C34878D82A}">
                    <a16:rowId xmlns:a16="http://schemas.microsoft.com/office/drawing/2014/main" val="860588096"/>
                  </a:ext>
                </a:extLst>
              </a:tr>
              <a:tr h="370840">
                <a:tc>
                  <a:txBody>
                    <a:bodyPr/>
                    <a:lstStyle/>
                    <a:p>
                      <a:r>
                        <a:rPr lang="en-US" sz="2000" dirty="0"/>
                        <a:t>…</a:t>
                      </a:r>
                    </a:p>
                  </a:txBody>
                  <a:tcPr/>
                </a:tc>
                <a:tc>
                  <a:txBody>
                    <a:bodyPr/>
                    <a:lstStyle/>
                    <a:p>
                      <a:r>
                        <a:rPr lang="en-US" sz="2000" dirty="0"/>
                        <a:t>…</a:t>
                      </a:r>
                    </a:p>
                  </a:txBody>
                  <a:tcPr/>
                </a:tc>
                <a:extLst>
                  <a:ext uri="{0D108BD9-81ED-4DB2-BD59-A6C34878D82A}">
                    <a16:rowId xmlns:a16="http://schemas.microsoft.com/office/drawing/2014/main" val="3737256170"/>
                  </a:ext>
                </a:extLst>
              </a:tr>
            </a:tbl>
          </a:graphicData>
        </a:graphic>
      </p:graphicFrame>
      <p:sp>
        <p:nvSpPr>
          <p:cNvPr id="11" name="文本框 10">
            <a:extLst>
              <a:ext uri="{FF2B5EF4-FFF2-40B4-BE49-F238E27FC236}">
                <a16:creationId xmlns:a16="http://schemas.microsoft.com/office/drawing/2014/main" id="{0E604780-E3FC-809D-2887-4F68C3603D42}"/>
              </a:ext>
            </a:extLst>
          </p:cNvPr>
          <p:cNvSpPr txBox="1"/>
          <p:nvPr/>
        </p:nvSpPr>
        <p:spPr>
          <a:xfrm>
            <a:off x="609600" y="6287473"/>
            <a:ext cx="10972800" cy="369332"/>
          </a:xfrm>
          <a:prstGeom prst="rect">
            <a:avLst/>
          </a:prstGeom>
          <a:noFill/>
        </p:spPr>
        <p:txBody>
          <a:bodyPr wrap="square" rtlCol="0">
            <a:spAutoFit/>
          </a:bodyPr>
          <a:lstStyle/>
          <a:p>
            <a:pPr algn="ctr"/>
            <a:r>
              <a:rPr lang="zh-CN" altLang="en-US" dirty="0"/>
              <a:t>搜索日志数据示例</a:t>
            </a:r>
            <a:endParaRPr lang="en-US" dirty="0"/>
          </a:p>
        </p:txBody>
      </p:sp>
    </p:spTree>
    <p:extLst>
      <p:ext uri="{BB962C8B-B14F-4D97-AF65-F5344CB8AC3E}">
        <p14:creationId xmlns:p14="http://schemas.microsoft.com/office/powerpoint/2010/main" val="1241137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884DE-1460-8093-26B7-F40DE97F79B1}"/>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E4431153-DECA-4FA2-996E-B3803D0E6C85}"/>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生僻字搜索方式分类</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分为直接生僻字搜索和拆字生僻字搜索两类</a:t>
            </a:r>
            <a:endParaRPr lang="en-US" altLang="zh-CN" sz="2400" b="1" dirty="0">
              <a:solidFill>
                <a:srgbClr val="046D0E"/>
              </a:solidFill>
              <a:latin typeface="微软雅黑" panose="020B0503020204020204" charset="-122"/>
              <a:ea typeface="微软雅黑" panose="020B0503020204020204" charset="-122"/>
            </a:endParaRPr>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9FC69F76-8347-F20F-DB2A-D8679F8415FA}"/>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4CDFDC50-1307-8ADD-ED76-FA716C73FD9B}"/>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2</a:t>
            </a:r>
            <a:r>
              <a:rPr lang="zh-CN" altLang="en-US" sz="2800" b="1" dirty="0">
                <a:solidFill>
                  <a:srgbClr val="046D0E"/>
                </a:solidFill>
                <a:latin typeface="微软雅黑" panose="020B0503020204020204" charset="-122"/>
                <a:ea typeface="微软雅黑" panose="020B0503020204020204" charset="-122"/>
              </a:rPr>
              <a:t> 搜索引擎与生僻字</a:t>
            </a:r>
          </a:p>
        </p:txBody>
      </p:sp>
      <p:sp>
        <p:nvSpPr>
          <p:cNvPr id="6" name="灯片编号占位符 5">
            <a:extLst>
              <a:ext uri="{FF2B5EF4-FFF2-40B4-BE49-F238E27FC236}">
                <a16:creationId xmlns:a16="http://schemas.microsoft.com/office/drawing/2014/main" id="{85BAAA9E-DEAC-C1F1-3316-3C3FFAA23EC9}"/>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5</a:t>
            </a:fld>
            <a:endParaRPr lang="zh-CN" altLang="en-US" strike="noStrike" noProof="1"/>
          </a:p>
        </p:txBody>
      </p:sp>
      <p:graphicFrame>
        <p:nvGraphicFramePr>
          <p:cNvPr id="2" name="表格 1">
            <a:extLst>
              <a:ext uri="{FF2B5EF4-FFF2-40B4-BE49-F238E27FC236}">
                <a16:creationId xmlns:a16="http://schemas.microsoft.com/office/drawing/2014/main" id="{537A6EA4-4180-2D0A-C1B9-89C0A6059AA2}"/>
              </a:ext>
            </a:extLst>
          </p:cNvPr>
          <p:cNvGraphicFramePr>
            <a:graphicFrameLocks noGrp="1"/>
          </p:cNvGraphicFramePr>
          <p:nvPr>
            <p:extLst>
              <p:ext uri="{D42A27DB-BD31-4B8C-83A1-F6EECF244321}">
                <p14:modId xmlns:p14="http://schemas.microsoft.com/office/powerpoint/2010/main" val="3346264497"/>
              </p:ext>
            </p:extLst>
          </p:nvPr>
        </p:nvGraphicFramePr>
        <p:xfrm>
          <a:off x="827265" y="2564940"/>
          <a:ext cx="5102352" cy="3252919"/>
        </p:xfrm>
        <a:graphic>
          <a:graphicData uri="http://schemas.openxmlformats.org/drawingml/2006/table">
            <a:tbl>
              <a:tblPr firstRow="1" firstCol="1" bandRow="1">
                <a:tableStyleId>{7DF18680-E054-41AD-8BC1-D1AEF772440D}</a:tableStyleId>
              </a:tblPr>
              <a:tblGrid>
                <a:gridCol w="3736790">
                  <a:extLst>
                    <a:ext uri="{9D8B030D-6E8A-4147-A177-3AD203B41FA5}">
                      <a16:colId xmlns:a16="http://schemas.microsoft.com/office/drawing/2014/main" val="799532155"/>
                    </a:ext>
                  </a:extLst>
                </a:gridCol>
                <a:gridCol w="1365562">
                  <a:extLst>
                    <a:ext uri="{9D8B030D-6E8A-4147-A177-3AD203B41FA5}">
                      <a16:colId xmlns:a16="http://schemas.microsoft.com/office/drawing/2014/main" val="3615696273"/>
                    </a:ext>
                  </a:extLst>
                </a:gridCol>
              </a:tblGrid>
              <a:tr h="0">
                <a:tc>
                  <a:txBody>
                    <a:bodyPr/>
                    <a:lstStyle/>
                    <a:p>
                      <a:pPr marL="0" marR="0" indent="0" algn="ctr">
                        <a:lnSpc>
                          <a:spcPct val="105000"/>
                        </a:lnSpc>
                      </a:pPr>
                      <a:r>
                        <a:rPr lang="zh-CN" sz="2400" kern="100" spc="20" dirty="0">
                          <a:effectLst/>
                        </a:rPr>
                        <a:t>搜索字符串</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sz="2400" kern="100" spc="20" dirty="0">
                          <a:effectLst/>
                        </a:rPr>
                        <a:t>次数</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156487412"/>
                  </a:ext>
                </a:extLst>
              </a:tr>
              <a:tr h="0">
                <a:tc>
                  <a:txBody>
                    <a:bodyPr/>
                    <a:lstStyle/>
                    <a:p>
                      <a:pPr marL="0" marR="0" indent="0" algn="just">
                        <a:lnSpc>
                          <a:spcPct val="105000"/>
                        </a:lnSpc>
                      </a:pPr>
                      <a:r>
                        <a:rPr lang="zh-CN" sz="2400" kern="100" spc="20">
                          <a:effectLst/>
                        </a:rPr>
                        <a:t>灏读什么</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rPr>
                        <a:t>153</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648106871"/>
                  </a:ext>
                </a:extLst>
              </a:tr>
              <a:tr h="0">
                <a:tc>
                  <a:txBody>
                    <a:bodyPr/>
                    <a:lstStyle/>
                    <a:p>
                      <a:pPr marL="0" marR="0" indent="0" algn="just">
                        <a:lnSpc>
                          <a:spcPct val="105000"/>
                        </a:lnSpc>
                      </a:pPr>
                      <a:r>
                        <a:rPr lang="zh-CN" sz="2400" kern="100" spc="20" dirty="0">
                          <a:effectLst/>
                        </a:rPr>
                        <a:t>睢怎么读</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rPr>
                        <a:t>112</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974943595"/>
                  </a:ext>
                </a:extLst>
              </a:tr>
              <a:tr h="0">
                <a:tc>
                  <a:txBody>
                    <a:bodyPr/>
                    <a:lstStyle/>
                    <a:p>
                      <a:pPr marL="0" marR="0" indent="0" algn="just">
                        <a:lnSpc>
                          <a:spcPct val="105000"/>
                        </a:lnSpc>
                      </a:pPr>
                      <a:r>
                        <a:rPr lang="zh-CN" sz="2400" kern="100" spc="20" dirty="0">
                          <a:effectLst/>
                        </a:rPr>
                        <a:t>闰字读什么</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rPr>
                        <a:t>99</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203356213"/>
                  </a:ext>
                </a:extLst>
              </a:tr>
              <a:tr h="0">
                <a:tc>
                  <a:txBody>
                    <a:bodyPr/>
                    <a:lstStyle/>
                    <a:p>
                      <a:pPr marL="0" marR="0" indent="0" algn="just">
                        <a:lnSpc>
                          <a:spcPct val="105000"/>
                        </a:lnSpc>
                      </a:pPr>
                      <a:r>
                        <a:rPr lang="zh-CN" altLang="en-US" sz="2400" kern="100" spc="20" dirty="0">
                          <a:effectLst/>
                        </a:rPr>
                        <a:t>阚怎么读</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68</a:t>
                      </a:r>
                    </a:p>
                  </a:txBody>
                  <a:tcPr marL="68580" marR="68580" marT="0" marB="0"/>
                </a:tc>
                <a:extLst>
                  <a:ext uri="{0D108BD9-81ED-4DB2-BD59-A6C34878D82A}">
                    <a16:rowId xmlns:a16="http://schemas.microsoft.com/office/drawing/2014/main" val="3590489610"/>
                  </a:ext>
                </a:extLst>
              </a:tr>
              <a:tr h="0">
                <a:tc>
                  <a:txBody>
                    <a:bodyPr/>
                    <a:lstStyle/>
                    <a:p>
                      <a:pPr marL="0" marR="0" indent="0" algn="just">
                        <a:lnSpc>
                          <a:spcPct val="105000"/>
                        </a:lnSpc>
                      </a:pPr>
                      <a:r>
                        <a:rPr lang="zh-CN" altLang="en-US" sz="2400" kern="100" spc="20" dirty="0">
                          <a:effectLst/>
                        </a:rPr>
                        <a:t>臻读什么</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53</a:t>
                      </a:r>
                    </a:p>
                  </a:txBody>
                  <a:tcPr marL="68580" marR="68580" marT="0" marB="0"/>
                </a:tc>
                <a:extLst>
                  <a:ext uri="{0D108BD9-81ED-4DB2-BD59-A6C34878D82A}">
                    <a16:rowId xmlns:a16="http://schemas.microsoft.com/office/drawing/2014/main" val="1055975142"/>
                  </a:ext>
                </a:extLst>
              </a:tr>
              <a:tr h="0">
                <a:tc>
                  <a:txBody>
                    <a:bodyPr/>
                    <a:lstStyle/>
                    <a:p>
                      <a:pPr marL="0" marR="0" indent="0" algn="just">
                        <a:lnSpc>
                          <a:spcPct val="105000"/>
                        </a:lnSpc>
                      </a:pPr>
                      <a:r>
                        <a:rPr lang="zh-CN" altLang="en-US" sz="2400" kern="100" spc="20" dirty="0">
                          <a:effectLst/>
                        </a:rPr>
                        <a:t>靳字读什么</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46</a:t>
                      </a:r>
                    </a:p>
                  </a:txBody>
                  <a:tcPr marL="68580" marR="68580" marT="0" marB="0"/>
                </a:tc>
                <a:extLst>
                  <a:ext uri="{0D108BD9-81ED-4DB2-BD59-A6C34878D82A}">
                    <a16:rowId xmlns:a16="http://schemas.microsoft.com/office/drawing/2014/main" val="2944163314"/>
                  </a:ext>
                </a:extLst>
              </a:tr>
              <a:tr h="0">
                <a:tc>
                  <a:txBody>
                    <a:bodyPr/>
                    <a:lstStyle/>
                    <a:p>
                      <a:pPr marL="0" marR="0" indent="0" algn="just">
                        <a:lnSpc>
                          <a:spcPct val="105000"/>
                        </a:lnSpc>
                      </a:pPr>
                      <a:r>
                        <a:rPr lang="zh-CN" sz="2400" kern="100" spc="20" dirty="0">
                          <a:effectLst/>
                        </a:rPr>
                        <a:t>斐读什么</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44</a:t>
                      </a:r>
                    </a:p>
                  </a:txBody>
                  <a:tcPr marL="68580" marR="68580" marT="0" marB="0"/>
                </a:tc>
                <a:extLst>
                  <a:ext uri="{0D108BD9-81ED-4DB2-BD59-A6C34878D82A}">
                    <a16:rowId xmlns:a16="http://schemas.microsoft.com/office/drawing/2014/main" val="3337064876"/>
                  </a:ext>
                </a:extLst>
              </a:tr>
              <a:tr h="0">
                <a:tc>
                  <a:txBody>
                    <a:bodyPr/>
                    <a:lstStyle/>
                    <a:p>
                      <a:pPr marL="0" marR="0" indent="0" algn="just">
                        <a:lnSpc>
                          <a:spcPct val="105000"/>
                        </a:lnSpc>
                      </a:pPr>
                      <a:r>
                        <a:rPr lang="zh-CN" altLang="en-US" sz="2400" kern="100" spc="20" dirty="0">
                          <a:effectLst/>
                        </a:rPr>
                        <a:t>趸字怎么读</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39</a:t>
                      </a:r>
                    </a:p>
                  </a:txBody>
                  <a:tcPr marL="68580" marR="68580" marT="0" marB="0"/>
                </a:tc>
                <a:extLst>
                  <a:ext uri="{0D108BD9-81ED-4DB2-BD59-A6C34878D82A}">
                    <a16:rowId xmlns:a16="http://schemas.microsoft.com/office/drawing/2014/main" val="3535784167"/>
                  </a:ext>
                </a:extLst>
              </a:tr>
            </a:tbl>
          </a:graphicData>
        </a:graphic>
      </p:graphicFrame>
      <p:graphicFrame>
        <p:nvGraphicFramePr>
          <p:cNvPr id="4" name="表格 3">
            <a:extLst>
              <a:ext uri="{FF2B5EF4-FFF2-40B4-BE49-F238E27FC236}">
                <a16:creationId xmlns:a16="http://schemas.microsoft.com/office/drawing/2014/main" id="{88B9C3AE-96A8-A365-6F73-15296A1187E0}"/>
              </a:ext>
            </a:extLst>
          </p:cNvPr>
          <p:cNvGraphicFramePr>
            <a:graphicFrameLocks noGrp="1"/>
          </p:cNvGraphicFramePr>
          <p:nvPr>
            <p:extLst>
              <p:ext uri="{D42A27DB-BD31-4B8C-83A1-F6EECF244321}">
                <p14:modId xmlns:p14="http://schemas.microsoft.com/office/powerpoint/2010/main" val="1566699087"/>
              </p:ext>
            </p:extLst>
          </p:nvPr>
        </p:nvGraphicFramePr>
        <p:xfrm>
          <a:off x="6312015" y="2564940"/>
          <a:ext cx="5105651" cy="3267143"/>
        </p:xfrm>
        <a:graphic>
          <a:graphicData uri="http://schemas.openxmlformats.org/drawingml/2006/table">
            <a:tbl>
              <a:tblPr firstRow="1" firstCol="1" bandRow="1">
                <a:tableStyleId>{F5AB1C69-6EDB-4FF4-983F-18BD219EF322}</a:tableStyleId>
              </a:tblPr>
              <a:tblGrid>
                <a:gridCol w="3881566">
                  <a:extLst>
                    <a:ext uri="{9D8B030D-6E8A-4147-A177-3AD203B41FA5}">
                      <a16:colId xmlns:a16="http://schemas.microsoft.com/office/drawing/2014/main" val="4270874195"/>
                    </a:ext>
                  </a:extLst>
                </a:gridCol>
                <a:gridCol w="1224085">
                  <a:extLst>
                    <a:ext uri="{9D8B030D-6E8A-4147-A177-3AD203B41FA5}">
                      <a16:colId xmlns:a16="http://schemas.microsoft.com/office/drawing/2014/main" val="688459240"/>
                    </a:ext>
                  </a:extLst>
                </a:gridCol>
              </a:tblGrid>
              <a:tr h="0">
                <a:tc>
                  <a:txBody>
                    <a:bodyPr/>
                    <a:lstStyle/>
                    <a:p>
                      <a:pPr marL="0" marR="0" indent="0" algn="ctr">
                        <a:lnSpc>
                          <a:spcPct val="105000"/>
                        </a:lnSpc>
                      </a:pPr>
                      <a:r>
                        <a:rPr lang="zh-CN" sz="2400" kern="100" spc="20" dirty="0">
                          <a:effectLst/>
                        </a:rPr>
                        <a:t>搜索字符串</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sz="2400" kern="100" spc="20">
                          <a:effectLst/>
                        </a:rPr>
                        <a:t>次数</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791926653"/>
                  </a:ext>
                </a:extLst>
              </a:tr>
              <a:tr h="0">
                <a:tc>
                  <a:txBody>
                    <a:bodyPr/>
                    <a:lstStyle/>
                    <a:p>
                      <a:pPr marL="0" marR="0" indent="0" algn="just">
                        <a:lnSpc>
                          <a:spcPct val="105000"/>
                        </a:lnSpc>
                      </a:pPr>
                      <a:r>
                        <a:rPr lang="zh-CN" altLang="en-US" sz="2400" b="1" kern="100" spc="20" dirty="0">
                          <a:solidFill>
                            <a:schemeClr val="lt1"/>
                          </a:solidFill>
                          <a:effectLst/>
                          <a:latin typeface="+mn-ea"/>
                          <a:ea typeface="+mn-ea"/>
                          <a:cs typeface="+mn-cs"/>
                        </a:rPr>
                        <a:t>三个土读什么</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a:effectLst/>
                        </a:rPr>
                        <a:t>160</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447699195"/>
                  </a:ext>
                </a:extLst>
              </a:tr>
              <a:tr h="0">
                <a:tc>
                  <a:txBody>
                    <a:bodyPr/>
                    <a:lstStyle/>
                    <a:p>
                      <a:pPr marL="0" marR="0" indent="0" algn="just">
                        <a:lnSpc>
                          <a:spcPct val="105000"/>
                        </a:lnSpc>
                      </a:pPr>
                      <a:r>
                        <a:rPr lang="zh-CN" altLang="en-US" sz="2400" b="0" kern="100" spc="20" dirty="0">
                          <a:solidFill>
                            <a:schemeClr val="lt1"/>
                          </a:solidFill>
                          <a:effectLst/>
                          <a:latin typeface="+mn-ea"/>
                          <a:ea typeface="+mn-ea"/>
                          <a:cs typeface="+mn-cs"/>
                        </a:rPr>
                        <a:t>四个火字读什么</a:t>
                      </a:r>
                      <a:endParaRPr lang="en-US" sz="2400" b="0"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a:effectLst/>
                        </a:rPr>
                        <a:t>156</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54783252"/>
                  </a:ext>
                </a:extLst>
              </a:tr>
              <a:tr h="0">
                <a:tc>
                  <a:txBody>
                    <a:bodyPr/>
                    <a:lstStyle/>
                    <a:p>
                      <a:pPr marL="0" marR="0" indent="0" algn="just">
                        <a:lnSpc>
                          <a:spcPct val="105000"/>
                        </a:lnSpc>
                      </a:pPr>
                      <a:r>
                        <a:rPr lang="zh-CN" altLang="en-US" sz="2400" b="0" kern="100" spc="20" dirty="0">
                          <a:solidFill>
                            <a:schemeClr val="lt1"/>
                          </a:solidFill>
                          <a:effectLst/>
                          <a:latin typeface="+mn-ea"/>
                          <a:ea typeface="+mn-ea"/>
                          <a:cs typeface="+mn-cs"/>
                        </a:rPr>
                        <a:t>三个牛念什么</a:t>
                      </a:r>
                      <a:endParaRPr lang="en-US" sz="2400" b="0"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124</a:t>
                      </a:r>
                    </a:p>
                  </a:txBody>
                  <a:tcPr marL="68580" marR="68580" marT="0" marB="0"/>
                </a:tc>
                <a:extLst>
                  <a:ext uri="{0D108BD9-81ED-4DB2-BD59-A6C34878D82A}">
                    <a16:rowId xmlns:a16="http://schemas.microsoft.com/office/drawing/2014/main" val="3135068148"/>
                  </a:ext>
                </a:extLst>
              </a:tr>
              <a:tr h="0">
                <a:tc>
                  <a:txBody>
                    <a:bodyPr/>
                    <a:lstStyle/>
                    <a:p>
                      <a:pPr marL="0" marR="0" indent="0" algn="just">
                        <a:lnSpc>
                          <a:spcPct val="105000"/>
                        </a:lnSpc>
                      </a:pPr>
                      <a:r>
                        <a:rPr lang="zh-CN" altLang="en-US" sz="2400" b="0" kern="100" spc="20" dirty="0">
                          <a:solidFill>
                            <a:schemeClr val="lt1"/>
                          </a:solidFill>
                          <a:effectLst/>
                          <a:latin typeface="+mn-ea"/>
                          <a:ea typeface="+mn-ea"/>
                          <a:cs typeface="+mn-cs"/>
                        </a:rPr>
                        <a:t>两个方一个土念什么</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95</a:t>
                      </a:r>
                    </a:p>
                  </a:txBody>
                  <a:tcPr marL="68580" marR="68580" marT="0" marB="0"/>
                </a:tc>
                <a:extLst>
                  <a:ext uri="{0D108BD9-81ED-4DB2-BD59-A6C34878D82A}">
                    <a16:rowId xmlns:a16="http://schemas.microsoft.com/office/drawing/2014/main" val="97750413"/>
                  </a:ext>
                </a:extLst>
              </a:tr>
              <a:tr h="0">
                <a:tc>
                  <a:txBody>
                    <a:bodyPr/>
                    <a:lstStyle/>
                    <a:p>
                      <a:pPr marL="0" marR="0" indent="0" algn="just">
                        <a:lnSpc>
                          <a:spcPct val="105000"/>
                        </a:lnSpc>
                      </a:pPr>
                      <a:r>
                        <a:rPr lang="zh-CN" altLang="en-US" sz="2400" b="0" kern="100" spc="20" dirty="0">
                          <a:solidFill>
                            <a:schemeClr val="lt1"/>
                          </a:solidFill>
                          <a:effectLst/>
                          <a:latin typeface="+mn-ea"/>
                          <a:ea typeface="+mn-ea"/>
                          <a:cs typeface="+mn-cs"/>
                        </a:rPr>
                        <a:t>三个水读什么</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latin typeface="Times New Roman" panose="02020603050405020304" pitchFamily="18" charset="0"/>
                          <a:ea typeface="方正书宋简体"/>
                        </a:rPr>
                        <a:t>82</a:t>
                      </a:r>
                    </a:p>
                  </a:txBody>
                  <a:tcPr marL="68580" marR="68580" marT="0" marB="0"/>
                </a:tc>
                <a:extLst>
                  <a:ext uri="{0D108BD9-81ED-4DB2-BD59-A6C34878D82A}">
                    <a16:rowId xmlns:a16="http://schemas.microsoft.com/office/drawing/2014/main" val="526725032"/>
                  </a:ext>
                </a:extLst>
              </a:tr>
              <a:tr h="0">
                <a:tc>
                  <a:txBody>
                    <a:bodyPr/>
                    <a:lstStyle/>
                    <a:p>
                      <a:pPr marL="0" marR="0" indent="0" algn="just">
                        <a:lnSpc>
                          <a:spcPct val="105000"/>
                        </a:lnSpc>
                      </a:pPr>
                      <a:r>
                        <a:rPr lang="zh-CN" altLang="en-US" sz="2400" b="1" kern="100" spc="20" dirty="0">
                          <a:solidFill>
                            <a:schemeClr val="lt1"/>
                          </a:solidFill>
                          <a:effectLst/>
                          <a:latin typeface="+mn-ea"/>
                          <a:ea typeface="+mn-ea"/>
                          <a:cs typeface="+mn-cs"/>
                        </a:rPr>
                        <a:t>三个火读什么</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rPr>
                        <a:t>76</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006855749"/>
                  </a:ext>
                </a:extLst>
              </a:tr>
              <a:tr h="0">
                <a:tc>
                  <a:txBody>
                    <a:bodyPr/>
                    <a:lstStyle/>
                    <a:p>
                      <a:pPr marL="0" marR="0" indent="0" algn="just">
                        <a:lnSpc>
                          <a:spcPct val="105000"/>
                        </a:lnSpc>
                      </a:pPr>
                      <a:r>
                        <a:rPr lang="zh-CN" altLang="en-US" sz="2400" b="1" kern="100" spc="20" dirty="0">
                          <a:solidFill>
                            <a:schemeClr val="lt1"/>
                          </a:solidFill>
                          <a:effectLst/>
                          <a:latin typeface="+mn-ea"/>
                          <a:ea typeface="+mn-ea"/>
                          <a:cs typeface="+mn-cs"/>
                        </a:rPr>
                        <a:t>三个火加一个木是什么字</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rPr>
                        <a:t>68</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201042857"/>
                  </a:ext>
                </a:extLst>
              </a:tr>
              <a:tr h="0">
                <a:tc>
                  <a:txBody>
                    <a:bodyPr/>
                    <a:lstStyle/>
                    <a:p>
                      <a:pPr marL="0" marR="0" indent="0" algn="just">
                        <a:lnSpc>
                          <a:spcPct val="105000"/>
                        </a:lnSpc>
                      </a:pPr>
                      <a:r>
                        <a:rPr lang="zh-CN" altLang="en-US" sz="2400" b="1" kern="100" spc="20" dirty="0">
                          <a:solidFill>
                            <a:schemeClr val="lt1"/>
                          </a:solidFill>
                          <a:effectLst/>
                          <a:latin typeface="+mn-ea"/>
                          <a:ea typeface="+mn-ea"/>
                          <a:cs typeface="+mn-cs"/>
                        </a:rPr>
                        <a:t>或加两撇念什么</a:t>
                      </a:r>
                      <a:endParaRPr lang="en-US" sz="2400" b="1" kern="100" spc="20" dirty="0">
                        <a:solidFill>
                          <a:schemeClr val="lt1"/>
                        </a:solidFill>
                        <a:effectLst/>
                        <a:latin typeface="+mn-ea"/>
                        <a:ea typeface="+mn-ea"/>
                        <a:cs typeface="+mn-cs"/>
                      </a:endParaRPr>
                    </a:p>
                  </a:txBody>
                  <a:tcPr marL="68580" marR="68580" marT="0" marB="0"/>
                </a:tc>
                <a:tc>
                  <a:txBody>
                    <a:bodyPr/>
                    <a:lstStyle/>
                    <a:p>
                      <a:pPr marL="0" marR="0" indent="0" algn="r">
                        <a:lnSpc>
                          <a:spcPct val="105000"/>
                        </a:lnSpc>
                      </a:pPr>
                      <a:r>
                        <a:rPr lang="en-US" sz="2400" kern="100" spc="20" dirty="0">
                          <a:effectLst/>
                        </a:rPr>
                        <a:t>65</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60609847"/>
                  </a:ext>
                </a:extLst>
              </a:tr>
            </a:tbl>
          </a:graphicData>
        </a:graphic>
      </p:graphicFrame>
      <p:sp>
        <p:nvSpPr>
          <p:cNvPr id="10" name="文本框 9">
            <a:extLst>
              <a:ext uri="{FF2B5EF4-FFF2-40B4-BE49-F238E27FC236}">
                <a16:creationId xmlns:a16="http://schemas.microsoft.com/office/drawing/2014/main" id="{B78E2EFD-7953-5647-3CD7-89B0F14814F9}"/>
              </a:ext>
            </a:extLst>
          </p:cNvPr>
          <p:cNvSpPr txBox="1"/>
          <p:nvPr/>
        </p:nvSpPr>
        <p:spPr>
          <a:xfrm>
            <a:off x="1185641" y="6248222"/>
            <a:ext cx="4464309" cy="369332"/>
          </a:xfrm>
          <a:prstGeom prst="rect">
            <a:avLst/>
          </a:prstGeom>
          <a:noFill/>
        </p:spPr>
        <p:txBody>
          <a:bodyPr wrap="square" rtlCol="0">
            <a:spAutoFit/>
          </a:bodyPr>
          <a:lstStyle/>
          <a:p>
            <a:pPr algn="ctr"/>
            <a:r>
              <a:rPr lang="zh-CN" altLang="en-US" dirty="0"/>
              <a:t>直接生僻字搜索</a:t>
            </a:r>
            <a:endParaRPr lang="en-US" dirty="0"/>
          </a:p>
        </p:txBody>
      </p:sp>
      <p:sp>
        <p:nvSpPr>
          <p:cNvPr id="11" name="文本框 10">
            <a:extLst>
              <a:ext uri="{FF2B5EF4-FFF2-40B4-BE49-F238E27FC236}">
                <a16:creationId xmlns:a16="http://schemas.microsoft.com/office/drawing/2014/main" id="{28115565-7F96-603F-4063-FF7F4964EE9A}"/>
              </a:ext>
            </a:extLst>
          </p:cNvPr>
          <p:cNvSpPr txBox="1"/>
          <p:nvPr/>
        </p:nvSpPr>
        <p:spPr>
          <a:xfrm>
            <a:off x="6672040" y="6248222"/>
            <a:ext cx="4464309" cy="369332"/>
          </a:xfrm>
          <a:prstGeom prst="rect">
            <a:avLst/>
          </a:prstGeom>
          <a:noFill/>
        </p:spPr>
        <p:txBody>
          <a:bodyPr wrap="square" rtlCol="0">
            <a:spAutoFit/>
          </a:bodyPr>
          <a:lstStyle/>
          <a:p>
            <a:pPr algn="ctr"/>
            <a:r>
              <a:rPr lang="zh-CN" altLang="en-US" dirty="0"/>
              <a:t>拆字生僻字搜索</a:t>
            </a:r>
            <a:endParaRPr lang="en-US" dirty="0"/>
          </a:p>
        </p:txBody>
      </p:sp>
    </p:spTree>
    <p:extLst>
      <p:ext uri="{BB962C8B-B14F-4D97-AF65-F5344CB8AC3E}">
        <p14:creationId xmlns:p14="http://schemas.microsoft.com/office/powerpoint/2010/main" val="350389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构建拆字搜索的规则</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将拆字搜索字符串转换为汉字部件列表</a:t>
            </a:r>
            <a:endParaRPr lang="zh-CN" altLang="en-US" sz="2400" dirty="0"/>
          </a:p>
          <a:p>
            <a:pPr marL="0" indent="457200">
              <a:buNone/>
            </a:pPr>
            <a:endParaRPr lang="zh-CN" altLang="en-US" sz="2400" dirty="0">
              <a:solidFill>
                <a:schemeClr val="tx1"/>
              </a:solidFill>
            </a:endParaRPr>
          </a:p>
        </p:txBody>
      </p:sp>
      <p:pic>
        <p:nvPicPr>
          <p:cNvPr id="9" name="图片 8" descr="校徽+校名"/>
          <p:cNvPicPr>
            <a:picLocks noChangeAspect="1"/>
          </p:cNvPicPr>
          <p:nvPr/>
        </p:nvPicPr>
        <p:blipFill>
          <a:blip r:embed="rId3"/>
          <a:stretch>
            <a:fillRect/>
          </a:stretch>
        </p:blipFill>
        <p:spPr>
          <a:xfrm>
            <a:off x="263525" y="0"/>
            <a:ext cx="2437130" cy="974725"/>
          </a:xfrm>
          <a:prstGeom prst="rect">
            <a:avLst/>
          </a:prstGeom>
        </p:spPr>
      </p:pic>
      <p:sp>
        <p:nvSpPr>
          <p:cNvPr id="5" name="文本框 4"/>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3</a:t>
            </a:r>
            <a:r>
              <a:rPr lang="zh-CN" altLang="en-US" sz="2800" b="1" dirty="0">
                <a:solidFill>
                  <a:srgbClr val="046D0E"/>
                </a:solidFill>
                <a:latin typeface="微软雅黑" panose="020B0503020204020204" charset="-122"/>
                <a:ea typeface="微软雅黑" panose="020B0503020204020204" charset="-122"/>
              </a:rPr>
              <a:t> 拆字生僻字搜索处理</a:t>
            </a:r>
          </a:p>
        </p:txBody>
      </p:sp>
      <p:sp>
        <p:nvSpPr>
          <p:cNvPr id="6" name="灯片编号占位符 5">
            <a:extLst>
              <a:ext uri="{FF2B5EF4-FFF2-40B4-BE49-F238E27FC236}">
                <a16:creationId xmlns:a16="http://schemas.microsoft.com/office/drawing/2014/main" id="{F631BEE6-4D76-CBD4-6BF9-8949BD7DAD33}"/>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6</a:t>
            </a:fld>
            <a:endParaRPr lang="zh-CN" altLang="en-US" strike="noStrike" noProof="1"/>
          </a:p>
        </p:txBody>
      </p:sp>
      <p:graphicFrame>
        <p:nvGraphicFramePr>
          <p:cNvPr id="2" name="表格 1">
            <a:extLst>
              <a:ext uri="{FF2B5EF4-FFF2-40B4-BE49-F238E27FC236}">
                <a16:creationId xmlns:a16="http://schemas.microsoft.com/office/drawing/2014/main" id="{A599F596-0C04-454E-2AAA-761A1659E2E8}"/>
              </a:ext>
            </a:extLst>
          </p:cNvPr>
          <p:cNvGraphicFramePr>
            <a:graphicFrameLocks noGrp="1"/>
          </p:cNvGraphicFramePr>
          <p:nvPr>
            <p:extLst>
              <p:ext uri="{D42A27DB-BD31-4B8C-83A1-F6EECF244321}">
                <p14:modId xmlns:p14="http://schemas.microsoft.com/office/powerpoint/2010/main" val="3104380206"/>
              </p:ext>
            </p:extLst>
          </p:nvPr>
        </p:nvGraphicFramePr>
        <p:xfrm>
          <a:off x="1502154" y="2634514"/>
          <a:ext cx="9187691" cy="3606165"/>
        </p:xfrm>
        <a:graphic>
          <a:graphicData uri="http://schemas.openxmlformats.org/drawingml/2006/table">
            <a:tbl>
              <a:tblPr firstRow="1" firstCol="1" bandRow="1">
                <a:tableStyleId>{F5AB1C69-6EDB-4FF4-983F-18BD219EF322}</a:tableStyleId>
              </a:tblPr>
              <a:tblGrid>
                <a:gridCol w="2027210">
                  <a:extLst>
                    <a:ext uri="{9D8B030D-6E8A-4147-A177-3AD203B41FA5}">
                      <a16:colId xmlns:a16="http://schemas.microsoft.com/office/drawing/2014/main" val="3163733440"/>
                    </a:ext>
                  </a:extLst>
                </a:gridCol>
                <a:gridCol w="3335647">
                  <a:extLst>
                    <a:ext uri="{9D8B030D-6E8A-4147-A177-3AD203B41FA5}">
                      <a16:colId xmlns:a16="http://schemas.microsoft.com/office/drawing/2014/main" val="2423697962"/>
                    </a:ext>
                  </a:extLst>
                </a:gridCol>
                <a:gridCol w="3824834">
                  <a:extLst>
                    <a:ext uri="{9D8B030D-6E8A-4147-A177-3AD203B41FA5}">
                      <a16:colId xmlns:a16="http://schemas.microsoft.com/office/drawing/2014/main" val="2215984413"/>
                    </a:ext>
                  </a:extLst>
                </a:gridCol>
              </a:tblGrid>
              <a:tr h="0">
                <a:tc>
                  <a:txBody>
                    <a:bodyPr/>
                    <a:lstStyle/>
                    <a:p>
                      <a:pPr marL="0" marR="0" indent="0" algn="ctr">
                        <a:lnSpc>
                          <a:spcPct val="105000"/>
                        </a:lnSpc>
                      </a:pPr>
                      <a:r>
                        <a:rPr lang="zh-CN" sz="1800" kern="100" spc="20" dirty="0">
                          <a:effectLst/>
                        </a:rPr>
                        <a:t>规则</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altLang="en-US" sz="1800" kern="100" spc="20" dirty="0">
                          <a:effectLst/>
                        </a:rPr>
                        <a:t>搜索字符串</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altLang="en-US" sz="1800" kern="100" spc="20" dirty="0">
                          <a:effectLst/>
                        </a:rPr>
                        <a:t>转换</a:t>
                      </a:r>
                      <a:r>
                        <a:rPr lang="zh-CN" sz="1800" kern="100" spc="20" dirty="0">
                          <a:effectLst/>
                        </a:rPr>
                        <a:t>结果</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016882438"/>
                  </a:ext>
                </a:extLst>
              </a:tr>
              <a:tr h="0">
                <a:tc>
                  <a:txBody>
                    <a:bodyPr/>
                    <a:lstStyle/>
                    <a:p>
                      <a:pPr marL="0" marR="0" indent="0" algn="l">
                        <a:lnSpc>
                          <a:spcPct val="105000"/>
                        </a:lnSpc>
                      </a:pPr>
                      <a:r>
                        <a:rPr lang="zh-CN" sz="1800" kern="100" spc="20" dirty="0">
                          <a:effectLst/>
                        </a:rPr>
                        <a:t>数量词</a:t>
                      </a:r>
                      <a:endParaRPr lang="en-US" sz="180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dirty="0">
                          <a:effectLst/>
                        </a:rPr>
                        <a:t>一个立一个羽</a:t>
                      </a:r>
                      <a:endParaRPr lang="en-US" sz="1800" kern="100" spc="20" dirty="0">
                        <a:effectLst/>
                      </a:endParaRPr>
                    </a:p>
                    <a:p>
                      <a:pPr marL="0" marR="0" indent="0" algn="just">
                        <a:lnSpc>
                          <a:spcPct val="105000"/>
                        </a:lnSpc>
                      </a:pPr>
                      <a:r>
                        <a:rPr lang="zh-CN" sz="1800" kern="100" spc="20" dirty="0">
                          <a:effectLst/>
                        </a:rPr>
                        <a:t>三个火加一个木</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立羽</a:t>
                      </a:r>
                      <a:endParaRPr lang="en-US" sz="1800" kern="100" spc="20" dirty="0">
                        <a:effectLst/>
                      </a:endParaRPr>
                    </a:p>
                    <a:p>
                      <a:pPr marL="0" marR="0" indent="0" algn="just">
                        <a:lnSpc>
                          <a:spcPct val="105000"/>
                        </a:lnSpc>
                      </a:pPr>
                      <a:r>
                        <a:rPr lang="zh-CN" sz="1800" kern="100" spc="20" dirty="0">
                          <a:effectLst/>
                        </a:rPr>
                        <a:t>火火火木</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637282344"/>
                  </a:ext>
                </a:extLst>
              </a:tr>
              <a:tr h="0">
                <a:tc>
                  <a:txBody>
                    <a:bodyPr/>
                    <a:lstStyle/>
                    <a:p>
                      <a:pPr marL="0" marR="0" indent="0" algn="l">
                        <a:lnSpc>
                          <a:spcPct val="105000"/>
                        </a:lnSpc>
                      </a:pPr>
                      <a:r>
                        <a:rPr lang="zh-CN" sz="1800" kern="100" spc="20">
                          <a:effectLst/>
                        </a:rPr>
                        <a:t>部首</a:t>
                      </a:r>
                      <a:endParaRPr lang="en-US" sz="1800" kern="100" spc="2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dirty="0">
                          <a:effectLst/>
                        </a:rPr>
                        <a:t>三点水一个女</a:t>
                      </a:r>
                      <a:endParaRPr lang="en-US" sz="1800" kern="100" spc="20" dirty="0">
                        <a:effectLst/>
                      </a:endParaRPr>
                    </a:p>
                    <a:p>
                      <a:pPr marL="0" marR="0" indent="0" algn="just">
                        <a:lnSpc>
                          <a:spcPct val="105000"/>
                        </a:lnSpc>
                      </a:pPr>
                      <a:r>
                        <a:rPr lang="zh-CN" sz="1800" kern="100" spc="20" dirty="0">
                          <a:effectLst/>
                        </a:rPr>
                        <a:t>一个单人旁一个吉</a:t>
                      </a:r>
                      <a:endParaRPr lang="zh-CN" altLang="en-US" sz="1800" kern="100" spc="20" dirty="0">
                        <a:effectLst/>
                      </a:endParaRPr>
                    </a:p>
                  </a:txBody>
                  <a:tcPr marL="68580" marR="68580" marT="0" marB="0"/>
                </a:tc>
                <a:tc>
                  <a:txBody>
                    <a:bodyPr/>
                    <a:lstStyle/>
                    <a:p>
                      <a:pPr marL="0" marR="0" indent="0" algn="just">
                        <a:lnSpc>
                          <a:spcPct val="105000"/>
                        </a:lnSpc>
                      </a:pPr>
                      <a:r>
                        <a:rPr lang="zh-CN" sz="1800" kern="100" spc="20" dirty="0">
                          <a:effectLst/>
                        </a:rPr>
                        <a:t>氵女</a:t>
                      </a:r>
                      <a:endParaRPr lang="en-US" sz="1800" kern="100" spc="20" dirty="0">
                        <a:effectLst/>
                      </a:endParaRPr>
                    </a:p>
                    <a:p>
                      <a:pPr marL="0" marR="0" indent="0" algn="just">
                        <a:lnSpc>
                          <a:spcPct val="105000"/>
                        </a:lnSpc>
                      </a:pPr>
                      <a:r>
                        <a:rPr lang="zh-CN" sz="1800" kern="100" spc="20" dirty="0">
                          <a:effectLst/>
                        </a:rPr>
                        <a:t>亻吉</a:t>
                      </a:r>
                      <a:endParaRPr lang="en-US" sz="1800" kern="100" spc="20" dirty="0">
                        <a:effectLst/>
                      </a:endParaRPr>
                    </a:p>
                  </a:txBody>
                  <a:tcPr marL="68580" marR="68580" marT="0" marB="0"/>
                </a:tc>
                <a:extLst>
                  <a:ext uri="{0D108BD9-81ED-4DB2-BD59-A6C34878D82A}">
                    <a16:rowId xmlns:a16="http://schemas.microsoft.com/office/drawing/2014/main" val="2011459134"/>
                  </a:ext>
                </a:extLst>
              </a:tr>
              <a:tr h="0">
                <a:tc>
                  <a:txBody>
                    <a:bodyPr/>
                    <a:lstStyle/>
                    <a:p>
                      <a:pPr marL="0" marR="0" indent="0" algn="l">
                        <a:lnSpc>
                          <a:spcPct val="105000"/>
                        </a:lnSpc>
                      </a:pPr>
                      <a:r>
                        <a:rPr lang="zh-CN" sz="1800" kern="100" spc="20">
                          <a:effectLst/>
                        </a:rPr>
                        <a:t>结构</a:t>
                      </a:r>
                      <a:endParaRPr lang="en-US" sz="1800" kern="100" spc="2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dirty="0">
                          <a:effectLst/>
                        </a:rPr>
                        <a:t>斌下面一个贝</a:t>
                      </a:r>
                      <a:endParaRPr lang="en-US" sz="1800" kern="100" spc="20" dirty="0">
                        <a:effectLst/>
                      </a:endParaRPr>
                    </a:p>
                    <a:p>
                      <a:pPr marL="0" marR="0" indent="0" algn="just">
                        <a:lnSpc>
                          <a:spcPct val="105000"/>
                        </a:lnSpc>
                      </a:pPr>
                      <a:r>
                        <a:rPr lang="zh-CN" sz="1800" kern="100" spc="20" dirty="0">
                          <a:effectLst/>
                        </a:rPr>
                        <a:t>左边一个革右边一个斤</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上下结构</a:t>
                      </a:r>
                      <a:endParaRPr lang="en-US" sz="1800" kern="100" spc="20" dirty="0">
                        <a:effectLst/>
                      </a:endParaRPr>
                    </a:p>
                    <a:p>
                      <a:pPr marL="0" marR="0" indent="0" algn="just">
                        <a:lnSpc>
                          <a:spcPct val="105000"/>
                        </a:lnSpc>
                      </a:pPr>
                      <a:r>
                        <a:rPr lang="zh-CN" sz="1800" kern="100" spc="20" dirty="0">
                          <a:effectLst/>
                        </a:rPr>
                        <a:t>左右结构</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156806708"/>
                  </a:ext>
                </a:extLst>
              </a:tr>
              <a:tr h="0">
                <a:tc>
                  <a:txBody>
                    <a:bodyPr/>
                    <a:lstStyle/>
                    <a:p>
                      <a:pPr marL="0" marR="0" indent="0" algn="l">
                        <a:lnSpc>
                          <a:spcPct val="105000"/>
                        </a:lnSpc>
                      </a:pPr>
                      <a:r>
                        <a:rPr lang="zh-CN" sz="1800" kern="100" spc="20" dirty="0">
                          <a:effectLst/>
                        </a:rPr>
                        <a:t>加</a:t>
                      </a:r>
                      <a:endParaRPr lang="en-US" sz="180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a:effectLst/>
                        </a:rPr>
                        <a:t>三个火加一个木</a:t>
                      </a:r>
                      <a:endParaRPr lang="en-US" sz="1800" kern="100" spc="20">
                        <a:effectLst/>
                      </a:endParaRPr>
                    </a:p>
                    <a:p>
                      <a:pPr marL="0" marR="0" indent="0" algn="just">
                        <a:lnSpc>
                          <a:spcPct val="105000"/>
                        </a:lnSpc>
                      </a:pPr>
                      <a:r>
                        <a:rPr lang="zh-CN" sz="1800" kern="100" spc="20">
                          <a:effectLst/>
                        </a:rPr>
                        <a:t>上面一个加下面一个可</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删除</a:t>
                      </a:r>
                      <a:endParaRPr lang="en-US" sz="1800" kern="100" spc="20">
                        <a:effectLst/>
                      </a:endParaRPr>
                    </a:p>
                    <a:p>
                      <a:pPr marL="0" marR="0" indent="0" algn="just">
                        <a:lnSpc>
                          <a:spcPct val="105000"/>
                        </a:lnSpc>
                      </a:pPr>
                      <a:r>
                        <a:rPr lang="zh-CN" sz="1800" kern="100" spc="20">
                          <a:effectLst/>
                        </a:rPr>
                        <a:t>保留</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491368711"/>
                  </a:ext>
                </a:extLst>
              </a:tr>
              <a:tr h="0">
                <a:tc>
                  <a:txBody>
                    <a:bodyPr/>
                    <a:lstStyle/>
                    <a:p>
                      <a:pPr marL="0" marR="0" indent="0" algn="l">
                        <a:lnSpc>
                          <a:spcPct val="105000"/>
                        </a:lnSpc>
                      </a:pPr>
                      <a:r>
                        <a:rPr lang="zh-CN" sz="1800" kern="100" spc="20">
                          <a:effectLst/>
                        </a:rPr>
                        <a:t>修饰语</a:t>
                      </a:r>
                      <a:endParaRPr lang="en-US" sz="1800" kern="100" spc="2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dirty="0">
                          <a:effectLst/>
                        </a:rPr>
                        <a:t>男女男合起来</a:t>
                      </a:r>
                      <a:endParaRPr lang="en-US" sz="1800" kern="100" spc="20" dirty="0">
                        <a:effectLst/>
                      </a:endParaRPr>
                    </a:p>
                    <a:p>
                      <a:pPr marL="0" marR="0" indent="0" algn="just">
                        <a:lnSpc>
                          <a:spcPct val="105000"/>
                        </a:lnSpc>
                      </a:pPr>
                      <a:r>
                        <a:rPr lang="zh-CN" sz="1800" kern="100" spc="20" dirty="0">
                          <a:effectLst/>
                        </a:rPr>
                        <a:t>更生组成的</a:t>
                      </a:r>
                      <a:endParaRPr lang="en-US" sz="18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a:effectLst/>
                        </a:rPr>
                        <a:t>删除</a:t>
                      </a:r>
                      <a:endParaRPr lang="en-US" sz="1800" kern="100" spc="20">
                        <a:effectLst/>
                      </a:endParaRPr>
                    </a:p>
                    <a:p>
                      <a:pPr marL="0" marR="0" indent="0" algn="just">
                        <a:lnSpc>
                          <a:spcPct val="105000"/>
                        </a:lnSpc>
                      </a:pPr>
                      <a:r>
                        <a:rPr lang="zh-CN" sz="1800" kern="100" spc="20">
                          <a:effectLst/>
                        </a:rPr>
                        <a:t>删除</a:t>
                      </a:r>
                      <a:endParaRPr lang="en-US" sz="18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684332028"/>
                  </a:ext>
                </a:extLst>
              </a:tr>
              <a:tr h="0">
                <a:tc>
                  <a:txBody>
                    <a:bodyPr/>
                    <a:lstStyle/>
                    <a:p>
                      <a:pPr marL="0" marR="0" indent="0" algn="l">
                        <a:lnSpc>
                          <a:spcPct val="105000"/>
                        </a:lnSpc>
                      </a:pPr>
                      <a:r>
                        <a:rPr lang="zh-CN" sz="1800" kern="100" spc="20" dirty="0">
                          <a:effectLst/>
                        </a:rPr>
                        <a:t>去除</a:t>
                      </a:r>
                      <a:endParaRPr lang="en-US" sz="1800" kern="100" spc="20" dirty="0">
                        <a:effectLst/>
                        <a:latin typeface="Times New Roman" panose="02020603050405020304" pitchFamily="18" charset="0"/>
                        <a:ea typeface="方正书宋简体"/>
                      </a:endParaRPr>
                    </a:p>
                  </a:txBody>
                  <a:tcPr marL="68580" marR="68580" marT="0" marB="0" anchor="ctr"/>
                </a:tc>
                <a:tc>
                  <a:txBody>
                    <a:bodyPr/>
                    <a:lstStyle/>
                    <a:p>
                      <a:pPr marL="0" marR="0" indent="0" algn="just">
                        <a:lnSpc>
                          <a:spcPct val="105000"/>
                        </a:lnSpc>
                      </a:pPr>
                      <a:r>
                        <a:rPr lang="zh-CN" sz="1800" kern="100" spc="20">
                          <a:effectLst/>
                        </a:rPr>
                        <a:t>埠去掉土</a:t>
                      </a:r>
                      <a:endParaRPr lang="en-US" sz="1800" kern="100" spc="20">
                        <a:effectLst/>
                      </a:endParaRPr>
                    </a:p>
                    <a:p>
                      <a:pPr marL="0" marR="0" indent="0" algn="just">
                        <a:lnSpc>
                          <a:spcPct val="105000"/>
                        </a:lnSpc>
                      </a:pPr>
                      <a:r>
                        <a:rPr lang="zh-CN" sz="1800" kern="100" spc="20">
                          <a:effectLst/>
                        </a:rPr>
                        <a:t>演去掉三点水</a:t>
                      </a:r>
                      <a:endParaRPr lang="en-US" sz="18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1800" kern="100" spc="20" dirty="0">
                          <a:effectLst/>
                        </a:rPr>
                        <a:t>埠</a:t>
                      </a:r>
                      <a:r>
                        <a:rPr lang="en-US" sz="1800" kern="100" spc="20" dirty="0">
                          <a:effectLst/>
                        </a:rPr>
                        <a:t>|</a:t>
                      </a:r>
                      <a:r>
                        <a:rPr lang="zh-CN" sz="1800" kern="100" spc="20" dirty="0">
                          <a:effectLst/>
                        </a:rPr>
                        <a:t>土</a:t>
                      </a:r>
                      <a:endParaRPr lang="en-US" sz="1800" kern="100" spc="20" dirty="0">
                        <a:effectLst/>
                      </a:endParaRPr>
                    </a:p>
                    <a:p>
                      <a:pPr marL="0" marR="0" indent="0" algn="just">
                        <a:lnSpc>
                          <a:spcPct val="105000"/>
                        </a:lnSpc>
                      </a:pPr>
                      <a:r>
                        <a:rPr lang="zh-CN" sz="1800" kern="100" spc="20" dirty="0">
                          <a:effectLst/>
                        </a:rPr>
                        <a:t>演</a:t>
                      </a:r>
                      <a:r>
                        <a:rPr lang="en-US" sz="1800" kern="100" spc="20" dirty="0">
                          <a:effectLst/>
                        </a:rPr>
                        <a:t>|</a:t>
                      </a:r>
                      <a:r>
                        <a:rPr lang="zh-CN" sz="1800" kern="100" spc="20" dirty="0">
                          <a:effectLst/>
                        </a:rPr>
                        <a:t>氵</a:t>
                      </a:r>
                      <a:endParaRPr lang="en-US" sz="18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691287634"/>
                  </a:ext>
                </a:extLst>
              </a:tr>
            </a:tbl>
          </a:graphicData>
        </a:graphic>
      </p:graphicFrame>
      <p:sp>
        <p:nvSpPr>
          <p:cNvPr id="4" name="文本框 3">
            <a:extLst>
              <a:ext uri="{FF2B5EF4-FFF2-40B4-BE49-F238E27FC236}">
                <a16:creationId xmlns:a16="http://schemas.microsoft.com/office/drawing/2014/main" id="{63F6553C-893D-54D7-DFF0-9305429039AE}"/>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拆字搜索规则应用示例</a:t>
            </a:r>
            <a:endParaRPr lang="en-US" dirty="0"/>
          </a:p>
        </p:txBody>
      </p:sp>
    </p:spTree>
    <p:extLst>
      <p:ext uri="{BB962C8B-B14F-4D97-AF65-F5344CB8AC3E}">
        <p14:creationId xmlns:p14="http://schemas.microsoft.com/office/powerpoint/2010/main" val="377732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01FA5-2214-6D70-FB0F-B0EEA322DB37}"/>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A41A3A2-7BAB-3142-16BD-93E93767A29A}"/>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使用搜索规则，将拆字搜索字符串转换为部件列表</a:t>
            </a:r>
            <a:endParaRPr lang="zh-CN" altLang="en-US" sz="2800" dirty="0"/>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964EA496-2965-2FCF-73DD-F89EA0EF11B3}"/>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2C59761C-5F59-43EB-3C69-DB8BCA9E2D9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3</a:t>
            </a:r>
            <a:r>
              <a:rPr lang="zh-CN" altLang="en-US" sz="2800" b="1" dirty="0">
                <a:solidFill>
                  <a:srgbClr val="046D0E"/>
                </a:solidFill>
                <a:latin typeface="微软雅黑" panose="020B0503020204020204" charset="-122"/>
                <a:ea typeface="微软雅黑" panose="020B0503020204020204" charset="-122"/>
              </a:rPr>
              <a:t> 拆字生僻字搜索处理</a:t>
            </a:r>
          </a:p>
        </p:txBody>
      </p:sp>
      <p:sp>
        <p:nvSpPr>
          <p:cNvPr id="6" name="灯片编号占位符 5">
            <a:extLst>
              <a:ext uri="{FF2B5EF4-FFF2-40B4-BE49-F238E27FC236}">
                <a16:creationId xmlns:a16="http://schemas.microsoft.com/office/drawing/2014/main" id="{D93A54B9-AD29-EA9A-7BBD-F925870DA3EC}"/>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7</a:t>
            </a:fld>
            <a:endParaRPr lang="zh-CN" altLang="en-US" strike="noStrike" noProof="1"/>
          </a:p>
        </p:txBody>
      </p:sp>
      <p:graphicFrame>
        <p:nvGraphicFramePr>
          <p:cNvPr id="4" name="表格 3">
            <a:extLst>
              <a:ext uri="{FF2B5EF4-FFF2-40B4-BE49-F238E27FC236}">
                <a16:creationId xmlns:a16="http://schemas.microsoft.com/office/drawing/2014/main" id="{8EDF32AA-064B-58BA-E242-DBD66A133213}"/>
              </a:ext>
            </a:extLst>
          </p:cNvPr>
          <p:cNvGraphicFramePr>
            <a:graphicFrameLocks noGrp="1"/>
          </p:cNvGraphicFramePr>
          <p:nvPr>
            <p:extLst>
              <p:ext uri="{D42A27DB-BD31-4B8C-83A1-F6EECF244321}">
                <p14:modId xmlns:p14="http://schemas.microsoft.com/office/powerpoint/2010/main" val="2756935435"/>
              </p:ext>
            </p:extLst>
          </p:nvPr>
        </p:nvGraphicFramePr>
        <p:xfrm>
          <a:off x="1559684" y="2636945"/>
          <a:ext cx="9072629" cy="3288479"/>
        </p:xfrm>
        <a:graphic>
          <a:graphicData uri="http://schemas.openxmlformats.org/drawingml/2006/table">
            <a:tbl>
              <a:tblPr firstRow="1" firstCol="1" bandRow="1">
                <a:tableStyleId>{F5AB1C69-6EDB-4FF4-983F-18BD219EF322}</a:tableStyleId>
              </a:tblPr>
              <a:tblGrid>
                <a:gridCol w="1394570">
                  <a:extLst>
                    <a:ext uri="{9D8B030D-6E8A-4147-A177-3AD203B41FA5}">
                      <a16:colId xmlns:a16="http://schemas.microsoft.com/office/drawing/2014/main" val="2269015982"/>
                    </a:ext>
                  </a:extLst>
                </a:gridCol>
                <a:gridCol w="3623109">
                  <a:extLst>
                    <a:ext uri="{9D8B030D-6E8A-4147-A177-3AD203B41FA5}">
                      <a16:colId xmlns:a16="http://schemas.microsoft.com/office/drawing/2014/main" val="4009540678"/>
                    </a:ext>
                  </a:extLst>
                </a:gridCol>
                <a:gridCol w="1967057">
                  <a:extLst>
                    <a:ext uri="{9D8B030D-6E8A-4147-A177-3AD203B41FA5}">
                      <a16:colId xmlns:a16="http://schemas.microsoft.com/office/drawing/2014/main" val="3359551179"/>
                    </a:ext>
                  </a:extLst>
                </a:gridCol>
                <a:gridCol w="2087893">
                  <a:extLst>
                    <a:ext uri="{9D8B030D-6E8A-4147-A177-3AD203B41FA5}">
                      <a16:colId xmlns:a16="http://schemas.microsoft.com/office/drawing/2014/main" val="1335600864"/>
                    </a:ext>
                  </a:extLst>
                </a:gridCol>
              </a:tblGrid>
              <a:tr h="257840">
                <a:tc>
                  <a:txBody>
                    <a:bodyPr/>
                    <a:lstStyle/>
                    <a:p>
                      <a:pPr marL="0" marR="0" indent="0" algn="ctr">
                        <a:lnSpc>
                          <a:spcPct val="105000"/>
                        </a:lnSpc>
                      </a:pPr>
                      <a:r>
                        <a:rPr lang="zh-CN" sz="2400" kern="100" spc="20">
                          <a:effectLst/>
                        </a:rPr>
                        <a:t>序号</a:t>
                      </a:r>
                      <a:endParaRPr lang="en-US" sz="2400" kern="100" spc="2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2400" kern="100" spc="20">
                          <a:effectLst/>
                        </a:rPr>
                        <a:t>搜索字符串</a:t>
                      </a:r>
                      <a:endParaRPr lang="en-US" sz="2400" kern="100" spc="2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2400" kern="100" spc="20">
                          <a:effectLst/>
                        </a:rPr>
                        <a:t>部件</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sz="2400" kern="100" spc="20">
                          <a:effectLst/>
                        </a:rPr>
                        <a:t>结构</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948125589"/>
                  </a:ext>
                </a:extLst>
              </a:tr>
              <a:tr h="265634">
                <a:tc>
                  <a:txBody>
                    <a:bodyPr/>
                    <a:lstStyle/>
                    <a:p>
                      <a:pPr marL="0" marR="0" indent="0" algn="just">
                        <a:lnSpc>
                          <a:spcPct val="105000"/>
                        </a:lnSpc>
                      </a:pPr>
                      <a:r>
                        <a:rPr lang="en-US" sz="2400" kern="100" spc="20">
                          <a:effectLst/>
                        </a:rPr>
                        <a:t>1</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日下面加个立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上下结构</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895524938"/>
                  </a:ext>
                </a:extLst>
              </a:tr>
              <a:tr h="265634">
                <a:tc>
                  <a:txBody>
                    <a:bodyPr/>
                    <a:lstStyle/>
                    <a:p>
                      <a:pPr marL="0" marR="0" indent="0" algn="just">
                        <a:lnSpc>
                          <a:spcPct val="105000"/>
                        </a:lnSpc>
                      </a:pPr>
                      <a:r>
                        <a:rPr lang="en-US" sz="2400" kern="100" spc="20">
                          <a:effectLst/>
                        </a:rPr>
                        <a:t>2</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上边日下边立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上下结构</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683164621"/>
                  </a:ext>
                </a:extLst>
              </a:tr>
              <a:tr h="265634">
                <a:tc>
                  <a:txBody>
                    <a:bodyPr/>
                    <a:lstStyle/>
                    <a:p>
                      <a:pPr marL="0" marR="0" indent="0" algn="just">
                        <a:lnSpc>
                          <a:spcPct val="105000"/>
                        </a:lnSpc>
                      </a:pPr>
                      <a:r>
                        <a:rPr lang="en-US" sz="2400" kern="100" spc="20">
                          <a:effectLst/>
                        </a:rPr>
                        <a:t>3</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日下面立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上下结构</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042615738"/>
                  </a:ext>
                </a:extLst>
              </a:tr>
              <a:tr h="265634">
                <a:tc>
                  <a:txBody>
                    <a:bodyPr/>
                    <a:lstStyle/>
                    <a:p>
                      <a:pPr marL="0" marR="0" indent="0" algn="just">
                        <a:lnSpc>
                          <a:spcPct val="105000"/>
                        </a:lnSpc>
                      </a:pPr>
                      <a:r>
                        <a:rPr lang="en-US" sz="2400" kern="100" spc="20">
                          <a:effectLst/>
                        </a:rPr>
                        <a:t>…</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dirty="0">
                          <a:effectLst/>
                        </a:rPr>
                        <a:t>…</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042917830"/>
                  </a:ext>
                </a:extLst>
              </a:tr>
              <a:tr h="265634">
                <a:tc>
                  <a:txBody>
                    <a:bodyPr/>
                    <a:lstStyle/>
                    <a:p>
                      <a:pPr marL="0" marR="0" indent="0" algn="just">
                        <a:lnSpc>
                          <a:spcPct val="105000"/>
                        </a:lnSpc>
                      </a:pPr>
                      <a:r>
                        <a:rPr lang="en-US" sz="2400" kern="100" spc="20">
                          <a:effectLst/>
                        </a:rPr>
                        <a:t>26</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一个日字一个立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3533977256"/>
                  </a:ext>
                </a:extLst>
              </a:tr>
              <a:tr h="265634">
                <a:tc>
                  <a:txBody>
                    <a:bodyPr/>
                    <a:lstStyle/>
                    <a:p>
                      <a:pPr marL="0" marR="0" indent="0" algn="just">
                        <a:lnSpc>
                          <a:spcPct val="105000"/>
                        </a:lnSpc>
                      </a:pPr>
                      <a:r>
                        <a:rPr lang="en-US" sz="2400" kern="100" spc="20">
                          <a:effectLst/>
                        </a:rPr>
                        <a:t>27</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dirty="0">
                          <a:effectLst/>
                        </a:rPr>
                        <a:t>日下面加立</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上下结构</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88702467"/>
                  </a:ext>
                </a:extLst>
              </a:tr>
              <a:tr h="265634">
                <a:tc>
                  <a:txBody>
                    <a:bodyPr/>
                    <a:lstStyle/>
                    <a:p>
                      <a:pPr marL="0" marR="0" indent="0" algn="just">
                        <a:lnSpc>
                          <a:spcPct val="105000"/>
                        </a:lnSpc>
                      </a:pPr>
                      <a:r>
                        <a:rPr lang="en-US" sz="2400" kern="100" spc="20">
                          <a:effectLst/>
                        </a:rPr>
                        <a:t>28</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一日一立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937306110"/>
                  </a:ext>
                </a:extLst>
              </a:tr>
              <a:tr h="265634">
                <a:tc>
                  <a:txBody>
                    <a:bodyPr/>
                    <a:lstStyle/>
                    <a:p>
                      <a:pPr marL="0" marR="0" indent="0" algn="just">
                        <a:lnSpc>
                          <a:spcPct val="105000"/>
                        </a:lnSpc>
                      </a:pPr>
                      <a:r>
                        <a:rPr lang="en-US" sz="2400" kern="100" spc="20">
                          <a:effectLst/>
                        </a:rPr>
                        <a:t>29</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上面一个日字下面一个立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日立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dirty="0">
                          <a:effectLst/>
                        </a:rPr>
                        <a:t>上下结构</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510159623"/>
                  </a:ext>
                </a:extLst>
              </a:tr>
            </a:tbl>
          </a:graphicData>
        </a:graphic>
      </p:graphicFrame>
      <p:sp>
        <p:nvSpPr>
          <p:cNvPr id="7" name="文本框 6">
            <a:extLst>
              <a:ext uri="{FF2B5EF4-FFF2-40B4-BE49-F238E27FC236}">
                <a16:creationId xmlns:a16="http://schemas.microsoft.com/office/drawing/2014/main" id="{6B2D387E-E024-3411-1C7F-9E92A6B8B3CE}"/>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搜索字符串转换部件列表示例</a:t>
            </a:r>
            <a:endParaRPr lang="en-US" dirty="0"/>
          </a:p>
        </p:txBody>
      </p:sp>
    </p:spTree>
    <p:extLst>
      <p:ext uri="{BB962C8B-B14F-4D97-AF65-F5344CB8AC3E}">
        <p14:creationId xmlns:p14="http://schemas.microsoft.com/office/powerpoint/2010/main" val="3310170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01FA5-2214-6D70-FB0F-B0EEA322DB37}"/>
            </a:ext>
          </a:extLst>
        </p:cNvPr>
        <p:cNvGrpSpPr/>
        <p:nvPr/>
      </p:nvGrpSpPr>
      <p:grpSpPr>
        <a:xfrm>
          <a:off x="0" y="0"/>
          <a:ext cx="0" cy="0"/>
          <a:chOff x="0" y="0"/>
          <a:chExt cx="0" cy="0"/>
        </a:xfrm>
      </p:grpSpPr>
      <p:sp>
        <p:nvSpPr>
          <p:cNvPr id="3" name="内容占位符 2">
            <a:extLst>
              <a:ext uri="{FF2B5EF4-FFF2-40B4-BE49-F238E27FC236}">
                <a16:creationId xmlns:a16="http://schemas.microsoft.com/office/drawing/2014/main" id="{FA41A3A2-7BAB-3142-16BD-93E93767A29A}"/>
              </a:ext>
            </a:extLst>
          </p:cNvPr>
          <p:cNvSpPr>
            <a:spLocks noGrp="1"/>
          </p:cNvSpPr>
          <p:nvPr>
            <p:ph idx="1"/>
          </p:nvPr>
        </p:nvSpPr>
        <p:spPr/>
        <p:txBody>
          <a:bodyPr/>
          <a:lstStyle/>
          <a:p>
            <a:r>
              <a:rPr lang="zh-CN" altLang="en-US" sz="2800" b="1" dirty="0">
                <a:solidFill>
                  <a:srgbClr val="046D0E"/>
                </a:solidFill>
                <a:latin typeface="微软雅黑" panose="020B0503020204020204" charset="-122"/>
                <a:ea typeface="微软雅黑" panose="020B0503020204020204" charset="-122"/>
              </a:rPr>
              <a:t>将汉字部件列表还原为对应汉字</a:t>
            </a:r>
            <a:endParaRPr lang="en-US" altLang="zh-CN" sz="2800" b="1" dirty="0">
              <a:solidFill>
                <a:srgbClr val="046D0E"/>
              </a:solidFill>
              <a:latin typeface="微软雅黑" panose="020B0503020204020204" charset="-122"/>
              <a:ea typeface="微软雅黑" panose="020B0503020204020204" charset="-122"/>
            </a:endParaRPr>
          </a:p>
          <a:p>
            <a:pPr lvl="1"/>
            <a:r>
              <a:rPr lang="zh-CN" altLang="en-US" sz="2400" b="1" dirty="0">
                <a:solidFill>
                  <a:srgbClr val="046D0E"/>
                </a:solidFill>
                <a:latin typeface="微软雅黑" panose="020B0503020204020204" charset="-122"/>
                <a:ea typeface="微软雅黑" panose="020B0503020204020204" charset="-122"/>
              </a:rPr>
              <a:t>使用</a:t>
            </a:r>
            <a:r>
              <a:rPr lang="en-US" altLang="zh-CN" sz="2400" b="1" dirty="0">
                <a:solidFill>
                  <a:srgbClr val="046D0E"/>
                </a:solidFill>
                <a:latin typeface="微软雅黑" panose="020B0503020204020204" charset="-122"/>
                <a:ea typeface="微软雅黑" panose="020B0503020204020204" charset="-122"/>
              </a:rPr>
              <a:t>《</a:t>
            </a:r>
            <a:r>
              <a:rPr lang="zh-CN" altLang="en-US" sz="2400" b="1" dirty="0">
                <a:solidFill>
                  <a:srgbClr val="046D0E"/>
                </a:solidFill>
                <a:latin typeface="微软雅黑" panose="020B0503020204020204" charset="-122"/>
                <a:ea typeface="微软雅黑" panose="020B0503020204020204" charset="-122"/>
              </a:rPr>
              <a:t>汉字拆字字典</a:t>
            </a:r>
            <a:r>
              <a:rPr lang="en-US" altLang="zh-CN" sz="2400" b="1" dirty="0">
                <a:solidFill>
                  <a:srgbClr val="046D0E"/>
                </a:solidFill>
                <a:latin typeface="微软雅黑" panose="020B0503020204020204" charset="-122"/>
                <a:ea typeface="微软雅黑" panose="020B0503020204020204" charset="-122"/>
              </a:rPr>
              <a:t>》</a:t>
            </a:r>
            <a:r>
              <a:rPr lang="zh-CN" altLang="en-US" sz="2400" b="1" dirty="0">
                <a:solidFill>
                  <a:srgbClr val="046D0E"/>
                </a:solidFill>
                <a:latin typeface="微软雅黑" panose="020B0503020204020204" charset="-122"/>
                <a:ea typeface="微软雅黑" panose="020B0503020204020204" charset="-122"/>
              </a:rPr>
              <a:t>数据</a:t>
            </a:r>
            <a:endParaRPr lang="en-US" altLang="zh-CN" sz="2400" b="1" dirty="0">
              <a:solidFill>
                <a:srgbClr val="046D0E"/>
              </a:solidFill>
              <a:latin typeface="微软雅黑" panose="020B0503020204020204" charset="-122"/>
              <a:ea typeface="微软雅黑" panose="020B0503020204020204" charset="-122"/>
            </a:endParaRPr>
          </a:p>
          <a:p>
            <a:pPr lvl="2"/>
            <a:r>
              <a:rPr lang="en-US" altLang="zh-CN" sz="2000" b="1" dirty="0">
                <a:solidFill>
                  <a:srgbClr val="046D0E"/>
                </a:solidFill>
                <a:latin typeface="微软雅黑" panose="020B0503020204020204" charset="-122"/>
                <a:ea typeface="微软雅黑" panose="020B0503020204020204" charset="-122"/>
              </a:rPr>
              <a:t>https://github.com/kfcd/chaizi</a:t>
            </a:r>
            <a:endParaRPr lang="zh-CN" altLang="en-US" sz="2000" b="1" dirty="0">
              <a:solidFill>
                <a:srgbClr val="046D0E"/>
              </a:solidFill>
              <a:latin typeface="微软雅黑" panose="020B0503020204020204" charset="-122"/>
              <a:ea typeface="微软雅黑" panose="020B0503020204020204" charset="-122"/>
            </a:endParaRPr>
          </a:p>
          <a:p>
            <a:pPr marL="0" indent="457200">
              <a:buNone/>
            </a:pPr>
            <a:endParaRPr lang="zh-CN" altLang="en-US" sz="2400" dirty="0">
              <a:solidFill>
                <a:schemeClr val="tx1"/>
              </a:solidFill>
            </a:endParaRPr>
          </a:p>
        </p:txBody>
      </p:sp>
      <p:pic>
        <p:nvPicPr>
          <p:cNvPr id="9" name="图片 8" descr="校徽+校名">
            <a:extLst>
              <a:ext uri="{FF2B5EF4-FFF2-40B4-BE49-F238E27FC236}">
                <a16:creationId xmlns:a16="http://schemas.microsoft.com/office/drawing/2014/main" id="{964EA496-2965-2FCF-73DD-F89EA0EF11B3}"/>
              </a:ext>
            </a:extLst>
          </p:cNvPr>
          <p:cNvPicPr>
            <a:picLocks noChangeAspect="1"/>
          </p:cNvPicPr>
          <p:nvPr/>
        </p:nvPicPr>
        <p:blipFill>
          <a:blip r:embed="rId3"/>
          <a:stretch>
            <a:fillRect/>
          </a:stretch>
        </p:blipFill>
        <p:spPr>
          <a:xfrm>
            <a:off x="263525" y="0"/>
            <a:ext cx="2437130" cy="974725"/>
          </a:xfrm>
          <a:prstGeom prst="rect">
            <a:avLst/>
          </a:prstGeom>
        </p:spPr>
      </p:pic>
      <p:sp>
        <p:nvSpPr>
          <p:cNvPr id="5" name="文本框 4">
            <a:extLst>
              <a:ext uri="{FF2B5EF4-FFF2-40B4-BE49-F238E27FC236}">
                <a16:creationId xmlns:a16="http://schemas.microsoft.com/office/drawing/2014/main" id="{2C59761C-5F59-43EB-3C69-DB8BCA9E2D91}"/>
              </a:ext>
            </a:extLst>
          </p:cNvPr>
          <p:cNvSpPr txBox="1"/>
          <p:nvPr/>
        </p:nvSpPr>
        <p:spPr>
          <a:xfrm>
            <a:off x="323850" y="915670"/>
            <a:ext cx="4692015" cy="523220"/>
          </a:xfrm>
          <a:prstGeom prst="rect">
            <a:avLst/>
          </a:prstGeom>
          <a:noFill/>
        </p:spPr>
        <p:txBody>
          <a:bodyPr wrap="square" rtlCol="0">
            <a:spAutoFit/>
          </a:bodyPr>
          <a:lstStyle/>
          <a:p>
            <a:r>
              <a:rPr lang="zh-CN" altLang="en-US" sz="2800" b="1" dirty="0">
                <a:solidFill>
                  <a:srgbClr val="046D0E"/>
                </a:solidFill>
                <a:latin typeface="微软雅黑" panose="020B0503020204020204" charset="-122"/>
                <a:ea typeface="微软雅黑" panose="020B0503020204020204" charset="-122"/>
              </a:rPr>
              <a:t>0</a:t>
            </a:r>
            <a:r>
              <a:rPr lang="en-US" altLang="zh-CN" sz="2800" b="1" dirty="0">
                <a:solidFill>
                  <a:srgbClr val="046D0E"/>
                </a:solidFill>
                <a:latin typeface="微软雅黑" panose="020B0503020204020204" charset="-122"/>
                <a:ea typeface="微软雅黑" panose="020B0503020204020204" charset="-122"/>
              </a:rPr>
              <a:t>3 </a:t>
            </a:r>
            <a:r>
              <a:rPr lang="zh-CN" altLang="en-US" sz="2800" b="1" dirty="0">
                <a:solidFill>
                  <a:srgbClr val="046D0E"/>
                </a:solidFill>
                <a:latin typeface="微软雅黑" panose="020B0503020204020204" charset="-122"/>
                <a:ea typeface="微软雅黑" panose="020B0503020204020204" charset="-122"/>
              </a:rPr>
              <a:t>拆字生僻字搜索处理</a:t>
            </a:r>
          </a:p>
        </p:txBody>
      </p:sp>
      <p:sp>
        <p:nvSpPr>
          <p:cNvPr id="6" name="灯片编号占位符 5">
            <a:extLst>
              <a:ext uri="{FF2B5EF4-FFF2-40B4-BE49-F238E27FC236}">
                <a16:creationId xmlns:a16="http://schemas.microsoft.com/office/drawing/2014/main" id="{D93A54B9-AD29-EA9A-7BBD-F925870DA3EC}"/>
              </a:ext>
            </a:extLst>
          </p:cNvPr>
          <p:cNvSpPr>
            <a:spLocks noGrp="1"/>
          </p:cNvSpPr>
          <p:nvPr>
            <p:ph type="sldNum" sz="quarter" idx="12"/>
          </p:nvPr>
        </p:nvSpPr>
        <p:spPr/>
        <p:txBody>
          <a:bodyPr/>
          <a:lstStyle/>
          <a:p>
            <a:pPr fontAlgn="auto"/>
            <a:fld id="{5DA5EF9A-008E-4BCE-BD75-3A8B00B9C350}" type="slidenum">
              <a:rPr lang="zh-CN" altLang="en-US" strike="noStrike" noProof="1" smtClean="0">
                <a:latin typeface="+mn-lt"/>
                <a:ea typeface="+mn-ea"/>
                <a:cs typeface="+mn-cs"/>
              </a:rPr>
              <a:t>8</a:t>
            </a:fld>
            <a:endParaRPr lang="zh-CN" altLang="en-US" strike="noStrike" noProof="1"/>
          </a:p>
        </p:txBody>
      </p:sp>
      <p:graphicFrame>
        <p:nvGraphicFramePr>
          <p:cNvPr id="2" name="表格 1">
            <a:extLst>
              <a:ext uri="{FF2B5EF4-FFF2-40B4-BE49-F238E27FC236}">
                <a16:creationId xmlns:a16="http://schemas.microsoft.com/office/drawing/2014/main" id="{9AFFB29C-2629-BB23-3AF4-752B7A281C4E}"/>
              </a:ext>
            </a:extLst>
          </p:cNvPr>
          <p:cNvGraphicFramePr>
            <a:graphicFrameLocks noGrp="1"/>
          </p:cNvGraphicFramePr>
          <p:nvPr>
            <p:extLst>
              <p:ext uri="{D42A27DB-BD31-4B8C-83A1-F6EECF244321}">
                <p14:modId xmlns:p14="http://schemas.microsoft.com/office/powerpoint/2010/main" val="741929185"/>
              </p:ext>
            </p:extLst>
          </p:nvPr>
        </p:nvGraphicFramePr>
        <p:xfrm>
          <a:off x="1487644" y="3212985"/>
          <a:ext cx="9216712" cy="2551306"/>
        </p:xfrm>
        <a:graphic>
          <a:graphicData uri="http://schemas.openxmlformats.org/drawingml/2006/table">
            <a:tbl>
              <a:tblPr firstRow="1" firstCol="1" bandRow="1">
                <a:tableStyleId>{F5AB1C69-6EDB-4FF4-983F-18BD219EF322}</a:tableStyleId>
              </a:tblPr>
              <a:tblGrid>
                <a:gridCol w="2304178">
                  <a:extLst>
                    <a:ext uri="{9D8B030D-6E8A-4147-A177-3AD203B41FA5}">
                      <a16:colId xmlns:a16="http://schemas.microsoft.com/office/drawing/2014/main" val="3341485484"/>
                    </a:ext>
                  </a:extLst>
                </a:gridCol>
                <a:gridCol w="2304178">
                  <a:extLst>
                    <a:ext uri="{9D8B030D-6E8A-4147-A177-3AD203B41FA5}">
                      <a16:colId xmlns:a16="http://schemas.microsoft.com/office/drawing/2014/main" val="4211516648"/>
                    </a:ext>
                  </a:extLst>
                </a:gridCol>
                <a:gridCol w="2304178">
                  <a:extLst>
                    <a:ext uri="{9D8B030D-6E8A-4147-A177-3AD203B41FA5}">
                      <a16:colId xmlns:a16="http://schemas.microsoft.com/office/drawing/2014/main" val="1207482865"/>
                    </a:ext>
                  </a:extLst>
                </a:gridCol>
                <a:gridCol w="2304178">
                  <a:extLst>
                    <a:ext uri="{9D8B030D-6E8A-4147-A177-3AD203B41FA5}">
                      <a16:colId xmlns:a16="http://schemas.microsoft.com/office/drawing/2014/main" val="3108441442"/>
                    </a:ext>
                  </a:extLst>
                </a:gridCol>
              </a:tblGrid>
              <a:tr h="0">
                <a:tc>
                  <a:txBody>
                    <a:bodyPr/>
                    <a:lstStyle/>
                    <a:p>
                      <a:pPr marL="0" marR="0" indent="0" algn="ctr">
                        <a:lnSpc>
                          <a:spcPct val="105000"/>
                        </a:lnSpc>
                      </a:pPr>
                      <a:r>
                        <a:rPr lang="zh-CN" sz="2400" kern="100" spc="20" dirty="0">
                          <a:effectLst/>
                        </a:rPr>
                        <a:t>汉字</a:t>
                      </a:r>
                      <a:endParaRPr lang="en-US" sz="2400" kern="100" spc="20" dirty="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2400" kern="100" spc="20" dirty="0">
                          <a:effectLst/>
                        </a:rPr>
                        <a:t>拆分</a:t>
                      </a:r>
                      <a:r>
                        <a:rPr lang="en-US" sz="2400" kern="100" spc="20" dirty="0">
                          <a:effectLst/>
                        </a:rPr>
                        <a:t>1</a:t>
                      </a:r>
                      <a:endParaRPr lang="en-US" sz="2400" kern="100" spc="20" dirty="0">
                        <a:effectLst/>
                        <a:latin typeface="Times New Roman" panose="02020603050405020304" pitchFamily="18" charset="0"/>
                        <a:ea typeface="方正书宋简体"/>
                      </a:endParaRPr>
                    </a:p>
                  </a:txBody>
                  <a:tcPr marL="68580" marR="68580" marT="0" marB="0" anchor="b"/>
                </a:tc>
                <a:tc>
                  <a:txBody>
                    <a:bodyPr/>
                    <a:lstStyle/>
                    <a:p>
                      <a:pPr marL="0" marR="0" indent="0" algn="ctr">
                        <a:lnSpc>
                          <a:spcPct val="105000"/>
                        </a:lnSpc>
                      </a:pPr>
                      <a:r>
                        <a:rPr lang="zh-CN" sz="2400" kern="100" spc="20">
                          <a:effectLst/>
                        </a:rPr>
                        <a:t>拆分</a:t>
                      </a:r>
                      <a:r>
                        <a:rPr lang="en-US" sz="2400" kern="100" spc="20">
                          <a:effectLst/>
                        </a:rPr>
                        <a:t>2</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ctr">
                        <a:lnSpc>
                          <a:spcPct val="105000"/>
                        </a:lnSpc>
                      </a:pPr>
                      <a:r>
                        <a:rPr lang="zh-CN" sz="2400" kern="100" spc="20">
                          <a:effectLst/>
                        </a:rPr>
                        <a:t>拆分</a:t>
                      </a:r>
                      <a:r>
                        <a:rPr lang="en-US" sz="2400" kern="100" spc="20">
                          <a:effectLst/>
                        </a:rPr>
                        <a:t>3</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903254540"/>
                  </a:ext>
                </a:extLst>
              </a:tr>
              <a:tr h="0">
                <a:tc>
                  <a:txBody>
                    <a:bodyPr/>
                    <a:lstStyle/>
                    <a:p>
                      <a:pPr marL="0" marR="0" indent="0" algn="just">
                        <a:lnSpc>
                          <a:spcPct val="105000"/>
                        </a:lnSpc>
                      </a:pPr>
                      <a:r>
                        <a:rPr lang="zh-CN" sz="2400" kern="100" spc="20" dirty="0">
                          <a:effectLst/>
                        </a:rPr>
                        <a:t>奛</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大明</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大日月</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52186745"/>
                  </a:ext>
                </a:extLst>
              </a:tr>
              <a:tr h="0">
                <a:tc>
                  <a:txBody>
                    <a:bodyPr/>
                    <a:lstStyle/>
                    <a:p>
                      <a:pPr marL="0" marR="0" indent="0" algn="just">
                        <a:lnSpc>
                          <a:spcPct val="105000"/>
                        </a:lnSpc>
                      </a:pPr>
                      <a:r>
                        <a:rPr lang="zh-CN" sz="2400" kern="100" spc="20">
                          <a:effectLst/>
                        </a:rPr>
                        <a:t>奝</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大周</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589933256"/>
                  </a:ext>
                </a:extLst>
              </a:tr>
              <a:tr h="0">
                <a:tc>
                  <a:txBody>
                    <a:bodyPr/>
                    <a:lstStyle/>
                    <a:p>
                      <a:pPr marL="0" marR="0" indent="0" algn="just">
                        <a:lnSpc>
                          <a:spcPct val="105000"/>
                        </a:lnSpc>
                      </a:pPr>
                      <a:r>
                        <a:rPr lang="zh-CN" sz="2400" kern="100" spc="20">
                          <a:effectLst/>
                        </a:rPr>
                        <a:t>奟</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大朋</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大月月</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072231294"/>
                  </a:ext>
                </a:extLst>
              </a:tr>
              <a:tr h="0">
                <a:tc>
                  <a:txBody>
                    <a:bodyPr/>
                    <a:lstStyle/>
                    <a:p>
                      <a:pPr marL="0" marR="0" indent="0" algn="just">
                        <a:lnSpc>
                          <a:spcPct val="105000"/>
                        </a:lnSpc>
                      </a:pPr>
                      <a:r>
                        <a:rPr lang="zh-CN" sz="2400" kern="100" spc="20">
                          <a:effectLst/>
                        </a:rPr>
                        <a:t>燚</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炎炎</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火火火火</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1799536671"/>
                  </a:ext>
                </a:extLst>
              </a:tr>
              <a:tr h="0">
                <a:tc>
                  <a:txBody>
                    <a:bodyPr/>
                    <a:lstStyle/>
                    <a:p>
                      <a:pPr marL="0" marR="0" indent="0" algn="just">
                        <a:lnSpc>
                          <a:spcPct val="105000"/>
                        </a:lnSpc>
                      </a:pPr>
                      <a:r>
                        <a:rPr lang="zh-CN" sz="2400" kern="100" spc="20">
                          <a:effectLst/>
                        </a:rPr>
                        <a:t>蕊</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艹惢</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艹心心心</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en-US" sz="2400" kern="100" spc="20">
                          <a:effectLst/>
                        </a:rPr>
                        <a:t> </a:t>
                      </a:r>
                      <a:endParaRPr lang="en-US" sz="2400" kern="100" spc="2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416450033"/>
                  </a:ext>
                </a:extLst>
              </a:tr>
              <a:tr h="0">
                <a:tc>
                  <a:txBody>
                    <a:bodyPr/>
                    <a:lstStyle/>
                    <a:p>
                      <a:pPr marL="0" marR="0" indent="0" algn="just">
                        <a:lnSpc>
                          <a:spcPct val="105000"/>
                        </a:lnSpc>
                      </a:pPr>
                      <a:r>
                        <a:rPr lang="zh-CN" sz="2400" kern="100" spc="20" dirty="0">
                          <a:effectLst/>
                        </a:rPr>
                        <a:t>灏</a:t>
                      </a:r>
                      <a:endParaRPr lang="en-US" sz="2400" kern="100" spc="20" dirty="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氵颢</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a:effectLst/>
                        </a:rPr>
                        <a:t>氵景页</a:t>
                      </a:r>
                      <a:endParaRPr lang="en-US" sz="2400" kern="100" spc="20">
                        <a:effectLst/>
                        <a:latin typeface="Times New Roman" panose="02020603050405020304" pitchFamily="18" charset="0"/>
                        <a:ea typeface="方正书宋简体"/>
                      </a:endParaRPr>
                    </a:p>
                  </a:txBody>
                  <a:tcPr marL="68580" marR="68580" marT="0" marB="0"/>
                </a:tc>
                <a:tc>
                  <a:txBody>
                    <a:bodyPr/>
                    <a:lstStyle/>
                    <a:p>
                      <a:pPr marL="0" marR="0" indent="0" algn="just">
                        <a:lnSpc>
                          <a:spcPct val="105000"/>
                        </a:lnSpc>
                      </a:pPr>
                      <a:r>
                        <a:rPr lang="zh-CN" sz="2400" kern="100" spc="20" dirty="0">
                          <a:effectLst/>
                        </a:rPr>
                        <a:t>氵日京页</a:t>
                      </a:r>
                      <a:endParaRPr lang="en-US" sz="2400" kern="100" spc="20" dirty="0">
                        <a:effectLst/>
                        <a:latin typeface="Times New Roman" panose="02020603050405020304" pitchFamily="18" charset="0"/>
                        <a:ea typeface="方正书宋简体"/>
                      </a:endParaRPr>
                    </a:p>
                  </a:txBody>
                  <a:tcPr marL="68580" marR="68580" marT="0" marB="0"/>
                </a:tc>
                <a:extLst>
                  <a:ext uri="{0D108BD9-81ED-4DB2-BD59-A6C34878D82A}">
                    <a16:rowId xmlns:a16="http://schemas.microsoft.com/office/drawing/2014/main" val="2947375633"/>
                  </a:ext>
                </a:extLst>
              </a:tr>
            </a:tbl>
          </a:graphicData>
        </a:graphic>
      </p:graphicFrame>
      <p:sp>
        <p:nvSpPr>
          <p:cNvPr id="4" name="文本框 3">
            <a:extLst>
              <a:ext uri="{FF2B5EF4-FFF2-40B4-BE49-F238E27FC236}">
                <a16:creationId xmlns:a16="http://schemas.microsoft.com/office/drawing/2014/main" id="{21DBCE25-E006-8B2B-318E-CDC2F6D5CAB7}"/>
              </a:ext>
            </a:extLst>
          </p:cNvPr>
          <p:cNvSpPr txBox="1"/>
          <p:nvPr/>
        </p:nvSpPr>
        <p:spPr>
          <a:xfrm>
            <a:off x="1502154" y="6248222"/>
            <a:ext cx="9187691" cy="369332"/>
          </a:xfrm>
          <a:prstGeom prst="rect">
            <a:avLst/>
          </a:prstGeom>
          <a:noFill/>
        </p:spPr>
        <p:txBody>
          <a:bodyPr wrap="square" rtlCol="0">
            <a:spAutoFit/>
          </a:bodyPr>
          <a:lstStyle/>
          <a:p>
            <a:pPr algn="ctr"/>
            <a:r>
              <a:rPr lang="zh-CN" altLang="en-US" dirty="0"/>
              <a:t>汉字拆字字典数据示例</a:t>
            </a:r>
            <a:endParaRPr lang="en-US" dirty="0"/>
          </a:p>
        </p:txBody>
      </p:sp>
    </p:spTree>
    <p:extLst>
      <p:ext uri="{BB962C8B-B14F-4D97-AF65-F5344CB8AC3E}">
        <p14:creationId xmlns:p14="http://schemas.microsoft.com/office/powerpoint/2010/main" val="2093827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I1OGE5ZjBhYTk4YzUwYzY1OTk3OWRhYTc1ZTQyOW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3476</TotalTime>
  <Words>1714</Words>
  <Application>Microsoft Office PowerPoint</Application>
  <PresentationFormat>宽屏</PresentationFormat>
  <Paragraphs>623</Paragraphs>
  <Slides>24</Slides>
  <Notes>24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Adobe Gothic Std B</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dc:creator>
  <cp:lastModifiedBy>tingchao liu</cp:lastModifiedBy>
  <cp:revision>80</cp:revision>
  <dcterms:created xsi:type="dcterms:W3CDTF">2016-12-09T05:31:00Z</dcterms:created>
  <dcterms:modified xsi:type="dcterms:W3CDTF">2024-11-15T12:50:07Z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5093D5B6CC8B485AA705B3467FC52109_12</vt:lpwstr>
  </property>
</Properties>
</file>